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Open Sans" panose="020B0606030504020204" pitchFamily="34" charset="0"/>
      <p:regular r:id="rId27"/>
      <p:bold r:id="rId28"/>
      <p:italic r:id="rId29"/>
      <p:boldItalic r:id="rId30"/>
    </p:embeddedFont>
    <p:embeddedFont>
      <p:font typeface="Open Sans SemiBold" panose="020F0502020204030204" pitchFamily="34"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699B92-41FD-4508-A23E-32C38E9F4A81}">
  <a:tblStyle styleId="{FA699B92-41FD-4508-A23E-32C38E9F4A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p:cViewPr varScale="1">
        <p:scale>
          <a:sx n="143" d="100"/>
          <a:sy n="143" d="100"/>
        </p:scale>
        <p:origin x="76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48732f9305_1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48732f9305_1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48732f9305_1_5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48732f9305_1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it comes to recognition, there’s a new set of expectations….</a:t>
            </a:r>
            <a:endParaRPr/>
          </a:p>
          <a:p>
            <a:pPr marL="0" lvl="0" indent="0" algn="l" rtl="0">
              <a:spcBef>
                <a:spcPts val="0"/>
              </a:spcBef>
              <a:spcAft>
                <a:spcPts val="0"/>
              </a:spcAft>
              <a:buNone/>
            </a:pPr>
            <a:endParaRPr/>
          </a:p>
          <a:p>
            <a:pPr marL="0" lvl="0" indent="0" algn="l" rtl="0">
              <a:spcBef>
                <a:spcPts val="0"/>
              </a:spcBef>
              <a:spcAft>
                <a:spcPts val="0"/>
              </a:spcAft>
              <a:buNone/>
            </a:pPr>
            <a:r>
              <a:rPr lang="en"/>
              <a:t>Employees:</a:t>
            </a:r>
            <a:endParaRPr/>
          </a:p>
          <a:p>
            <a:pPr marL="0" lvl="0" indent="0" algn="l" rtl="0">
              <a:spcBef>
                <a:spcPts val="0"/>
              </a:spcBef>
              <a:spcAft>
                <a:spcPts val="0"/>
              </a:spcAft>
              <a:buNone/>
            </a:pPr>
            <a:r>
              <a:rPr lang="en"/>
              <a:t>- Want it to happen anywhere and in real-time</a:t>
            </a:r>
            <a:endParaRPr/>
          </a:p>
          <a:p>
            <a:pPr marL="0" lvl="0" indent="0" algn="l" rtl="0">
              <a:spcBef>
                <a:spcPts val="0"/>
              </a:spcBef>
              <a:spcAft>
                <a:spcPts val="0"/>
              </a:spcAft>
              <a:buNone/>
            </a:pPr>
            <a:r>
              <a:rPr lang="en"/>
              <a:t>- They want rewards to have real, transparent, value</a:t>
            </a:r>
            <a:endParaRPr/>
          </a:p>
          <a:p>
            <a:pPr marL="0" lvl="0" indent="0" algn="l" rtl="0">
              <a:spcBef>
                <a:spcPts val="0"/>
              </a:spcBef>
              <a:spcAft>
                <a:spcPts val="0"/>
              </a:spcAft>
              <a:buNone/>
            </a:pPr>
            <a:r>
              <a:rPr lang="en"/>
              <a:t>- Rewards should be redeemable right away,</a:t>
            </a:r>
            <a:endParaRPr/>
          </a:p>
          <a:p>
            <a:pPr marL="0" lvl="0" indent="0" algn="l" rtl="0">
              <a:spcBef>
                <a:spcPts val="0"/>
              </a:spcBef>
              <a:spcAft>
                <a:spcPts val="0"/>
              </a:spcAft>
              <a:buNone/>
            </a:pPr>
            <a:endParaRPr/>
          </a:p>
          <a:p>
            <a:pPr marL="0" lvl="0" indent="0" algn="l" rtl="0">
              <a:spcBef>
                <a:spcPts val="0"/>
              </a:spcBef>
              <a:spcAft>
                <a:spcPts val="0"/>
              </a:spcAft>
              <a:buNone/>
            </a:pPr>
            <a:r>
              <a:rPr lang="en"/>
              <a:t>Companies</a:t>
            </a:r>
            <a:endParaRPr/>
          </a:p>
          <a:p>
            <a:pPr marL="457200" lvl="0" indent="-298450" algn="l" rtl="0">
              <a:spcBef>
                <a:spcPts val="0"/>
              </a:spcBef>
              <a:spcAft>
                <a:spcPts val="0"/>
              </a:spcAft>
              <a:buSzPts val="1100"/>
              <a:buChar char="-"/>
            </a:pPr>
            <a:r>
              <a:rPr lang="en"/>
              <a:t>Want recognition to align with key behaviours and values</a:t>
            </a:r>
            <a:endParaRPr/>
          </a:p>
          <a:p>
            <a:pPr marL="457200" lvl="0" indent="-298450" algn="l" rtl="0">
              <a:spcBef>
                <a:spcPts val="0"/>
              </a:spcBef>
              <a:spcAft>
                <a:spcPts val="0"/>
              </a:spcAft>
              <a:buSzPts val="1100"/>
              <a:buChar char="-"/>
            </a:pPr>
            <a:r>
              <a:rPr lang="en"/>
              <a:t>Need data for coaching, and tax reports</a:t>
            </a:r>
            <a:endParaRPr/>
          </a:p>
          <a:p>
            <a:pPr marL="457200" lvl="0" indent="-298450" algn="l" rtl="0">
              <a:spcBef>
                <a:spcPts val="0"/>
              </a:spcBef>
              <a:spcAft>
                <a:spcPts val="0"/>
              </a:spcAft>
              <a:buSzPts val="1100"/>
              <a:buChar char="-"/>
            </a:pPr>
            <a:r>
              <a:rPr lang="en"/>
              <a:t>Platform needs to appeal regardless of their age and comfort with technology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48732f9305_1_4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48732f9305_1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48732f9305_1_4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48732f9305_1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001825c2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001825c2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Productivity</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Research shows that companies with higher than average employee engagement levels benefit from 21% higher productivity.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For the purpose of incorporating different scenarios, let’s be conservative and estimate that an effective employee recognition program can lead to 10% higher productivity (i.e. your people could produce just 10% more, saving you from having to hire 10% more people to complete a job).</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Total Productivity Gain = # of Employees x Salary x Productivity Increase</a:t>
            </a:r>
            <a:endParaRPr/>
          </a:p>
          <a:p>
            <a:pPr marL="0" lvl="0" indent="0" algn="l" rtl="0">
              <a:spcBef>
                <a:spcPts val="0"/>
              </a:spcBef>
              <a:spcAft>
                <a:spcPts val="0"/>
              </a:spcAft>
              <a:buClr>
                <a:schemeClr val="dk1"/>
              </a:buClr>
              <a:buSzPts val="1100"/>
              <a:buFont typeface="Arial"/>
              <a:buNone/>
            </a:pPr>
            <a:r>
              <a:rPr lang="en"/>
              <a:t>Total Productivity Gain = 45,000 x $50,000 x 10%</a:t>
            </a:r>
            <a:endParaRPr/>
          </a:p>
          <a:p>
            <a:pPr marL="0" lvl="0" indent="0" algn="l" rtl="0">
              <a:spcBef>
                <a:spcPts val="0"/>
              </a:spcBef>
              <a:spcAft>
                <a:spcPts val="0"/>
              </a:spcAft>
              <a:buNone/>
            </a:pPr>
            <a:r>
              <a:rPr lang="en"/>
              <a:t>Total Productivity Gain = $225M</a:t>
            </a:r>
            <a:endParaRPr/>
          </a:p>
          <a:p>
            <a:pPr marL="0" lvl="0" indent="0" algn="l" rtl="0">
              <a:spcBef>
                <a:spcPts val="0"/>
              </a:spcBef>
              <a:spcAft>
                <a:spcPts val="0"/>
              </a:spcAft>
              <a:buNone/>
            </a:pPr>
            <a:endParaRPr/>
          </a:p>
          <a:p>
            <a:pPr marL="0" lvl="0" indent="0" algn="l" rtl="0">
              <a:spcBef>
                <a:spcPts val="0"/>
              </a:spcBef>
              <a:spcAft>
                <a:spcPts val="0"/>
              </a:spcAft>
              <a:buNone/>
            </a:pPr>
            <a:r>
              <a:rPr lang="en" b="1"/>
              <a:t>Retention </a:t>
            </a:r>
            <a:endParaRPr b="1"/>
          </a:p>
          <a:p>
            <a:pPr marL="0" lvl="0" indent="0" algn="l" rtl="0">
              <a:spcBef>
                <a:spcPts val="0"/>
              </a:spcBef>
              <a:spcAft>
                <a:spcPts val="0"/>
              </a:spcAft>
              <a:buNone/>
            </a:pPr>
            <a:r>
              <a:rPr lang="en"/>
              <a:t>High employee turnover is one of the largest costs to employers. It includes the cost of re-hiring, training, ramp-up periods, loss of expertise, and higher workloads for other employees while that position is vacant. Voluntary turnover is often due to a disengaged workforce, and in search of jobs that offer better pay, more challenging work, and with a better culture of recognition. </a:t>
            </a:r>
            <a:endParaRPr/>
          </a:p>
          <a:p>
            <a:pPr marL="0" lvl="0" indent="0" algn="l" rtl="0">
              <a:spcBef>
                <a:spcPts val="0"/>
              </a:spcBef>
              <a:spcAft>
                <a:spcPts val="0"/>
              </a:spcAft>
              <a:buNone/>
            </a:pPr>
            <a:endParaRPr/>
          </a:p>
          <a:p>
            <a:pPr marL="0" lvl="0" indent="0" algn="l" rtl="0">
              <a:spcBef>
                <a:spcPts val="0"/>
              </a:spcBef>
              <a:spcAft>
                <a:spcPts val="0"/>
              </a:spcAft>
              <a:buNone/>
            </a:pPr>
            <a:r>
              <a:rPr lang="en"/>
              <a:t>The Bureau of Labor Statistics reports an average turnover rate of 44% annually in the US, as well as an average turnover costs at 38% of the annual salary. This includes hiring, training, ramp-up, loss of expertise during time, higher workloads for other employees while position is vacant.</a:t>
            </a:r>
            <a:endParaRPr/>
          </a:p>
          <a:p>
            <a:pPr marL="0" lvl="0" indent="0" algn="l" rtl="0">
              <a:spcBef>
                <a:spcPts val="0"/>
              </a:spcBef>
              <a:spcAft>
                <a:spcPts val="0"/>
              </a:spcAft>
              <a:buNone/>
            </a:pPr>
            <a:endParaRPr/>
          </a:p>
          <a:p>
            <a:pPr marL="0" lvl="0" indent="0" algn="l" rtl="0">
              <a:spcBef>
                <a:spcPts val="0"/>
              </a:spcBef>
              <a:spcAft>
                <a:spcPts val="0"/>
              </a:spcAft>
              <a:buNone/>
            </a:pPr>
            <a:r>
              <a:rPr lang="en"/>
              <a:t>Besin by Deloitte research found that companies that scored in the top 20% for building a “recognition-rich culture” had 31% lower turnover rates.</a:t>
            </a:r>
            <a:endParaRPr/>
          </a:p>
          <a:p>
            <a:pPr marL="0" lvl="0" indent="0" algn="l" rtl="0">
              <a:spcBef>
                <a:spcPts val="0"/>
              </a:spcBef>
              <a:spcAft>
                <a:spcPts val="0"/>
              </a:spcAft>
              <a:buNone/>
            </a:pPr>
            <a:endParaRPr/>
          </a:p>
          <a:p>
            <a:pPr marL="0" lvl="0" indent="0" algn="l" rtl="0">
              <a:spcBef>
                <a:spcPts val="0"/>
              </a:spcBef>
              <a:spcAft>
                <a:spcPts val="0"/>
              </a:spcAft>
              <a:buNone/>
            </a:pPr>
            <a:r>
              <a:rPr lang="en"/>
              <a:t>Turnover Savings = (45,000 x 44%) x ($50,000 x 38%) x 31%</a:t>
            </a:r>
            <a:endParaRPr/>
          </a:p>
          <a:p>
            <a:pPr marL="0" lvl="0" indent="0" algn="l" rtl="0">
              <a:spcBef>
                <a:spcPts val="0"/>
              </a:spcBef>
              <a:spcAft>
                <a:spcPts val="0"/>
              </a:spcAft>
              <a:buNone/>
            </a:pPr>
            <a:endParaRPr/>
          </a:p>
          <a:p>
            <a:pPr marL="0" lvl="0" indent="0" algn="l" rtl="0">
              <a:spcBef>
                <a:spcPts val="0"/>
              </a:spcBef>
              <a:spcAft>
                <a:spcPts val="0"/>
              </a:spcAft>
              <a:buNone/>
            </a:pPr>
            <a:r>
              <a:rPr lang="en"/>
              <a:t>Turnover Savings @ 31% = $116,622,000</a:t>
            </a:r>
            <a:endParaRPr/>
          </a:p>
          <a:p>
            <a:pPr marL="0" lvl="0" indent="0" algn="l" rtl="0">
              <a:spcBef>
                <a:spcPts val="0"/>
              </a:spcBef>
              <a:spcAft>
                <a:spcPts val="0"/>
              </a:spcAft>
              <a:buNone/>
            </a:pPr>
            <a:r>
              <a:rPr lang="en"/>
              <a:t>Turnover Savings @ 15% = $58,311,000</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On-boarding</a:t>
            </a:r>
            <a:r>
              <a:rPr lang="en"/>
              <a:t> new hires is a time consuming and expensive process. According to a survey by Korn Ferry, 74% of executives believe that on-boarding is a key factor in retaining new hires. The survey also showed that 67% of the executives believed that including mentors in on-boarding help new hires acclimate better, but half these companies did not have any mentorship programs in place. Having a mentor during on-boarding saves training time as well as improves new hire transition - this depends on commitments from older, highly engaged employees to create a welcoming environment.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On-boarding cost is the cost of lost productivity in a 60 working day on-boarding period, out of a 240 working day year. We estimate an engaged workforce can speed up on-boarding by 10%.</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 number of on-boarded employees include new employees through business growth (assumed to be 10% here) as well as from turnover (at 44%).</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On-boarding Savings = On-boarding Cost x Savings % x # of On-Boarded Employees</a:t>
            </a:r>
            <a:endParaRPr/>
          </a:p>
          <a:p>
            <a:pPr marL="0" lvl="0" indent="0" algn="l" rtl="0">
              <a:spcBef>
                <a:spcPts val="0"/>
              </a:spcBef>
              <a:spcAft>
                <a:spcPts val="0"/>
              </a:spcAft>
              <a:buClr>
                <a:schemeClr val="dk1"/>
              </a:buClr>
              <a:buSzPts val="1100"/>
              <a:buFont typeface="Arial"/>
              <a:buNone/>
            </a:pPr>
            <a:r>
              <a:rPr lang="en"/>
              <a:t>On-boarding Savings = (Training Period x Salary) Savings % x # Employees x (Growth + Turnover)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On-boarding Savings = (60/240 x $50,000) x 10% x 24,300 (10% Growth + 44% Turnover)</a:t>
            </a:r>
            <a:endParaRPr/>
          </a:p>
          <a:p>
            <a:pPr marL="0" lvl="0" indent="0" algn="l" rtl="0">
              <a:spcBef>
                <a:spcPts val="0"/>
              </a:spcBef>
              <a:spcAft>
                <a:spcPts val="0"/>
              </a:spcAft>
              <a:buNone/>
            </a:pPr>
            <a:r>
              <a:rPr lang="en"/>
              <a:t>On-boarding Savings = $30,375M+</a:t>
            </a:r>
            <a:endParaRPr/>
          </a:p>
          <a:p>
            <a:pPr marL="0" lvl="0" indent="0" algn="l" rtl="0">
              <a:spcBef>
                <a:spcPts val="0"/>
              </a:spcBef>
              <a:spcAft>
                <a:spcPts val="0"/>
              </a:spcAft>
              <a:buNone/>
            </a:pPr>
            <a:endParaRPr/>
          </a:p>
          <a:p>
            <a:pPr marL="0" lvl="0" indent="0" algn="l" rtl="0">
              <a:spcBef>
                <a:spcPts val="0"/>
              </a:spcBef>
              <a:spcAft>
                <a:spcPts val="0"/>
              </a:spcAft>
              <a:buNone/>
            </a:pPr>
            <a:r>
              <a:rPr lang="en" b="1"/>
              <a:t>Absenteeism</a:t>
            </a:r>
            <a:endParaRPr/>
          </a:p>
          <a:p>
            <a:pPr marL="0" lvl="0" indent="0" algn="l" rtl="0">
              <a:spcBef>
                <a:spcPts val="0"/>
              </a:spcBef>
              <a:spcAft>
                <a:spcPts val="0"/>
              </a:spcAft>
              <a:buNone/>
            </a:pPr>
            <a:r>
              <a:rPr lang="en"/>
              <a:t>Companies who move engagement scores from below average to above average can see a 50% reduction in absenteeism</a:t>
            </a:r>
            <a:endParaRPr/>
          </a:p>
          <a:p>
            <a:pPr marL="0" lvl="0" indent="0" algn="l" rtl="0">
              <a:spcBef>
                <a:spcPts val="0"/>
              </a:spcBef>
              <a:spcAft>
                <a:spcPts val="0"/>
              </a:spcAft>
              <a:buNone/>
            </a:pPr>
            <a:endParaRPr/>
          </a:p>
          <a:p>
            <a:pPr marL="0" lvl="0" indent="0" algn="l" rtl="0">
              <a:spcBef>
                <a:spcPts val="0"/>
              </a:spcBef>
              <a:spcAft>
                <a:spcPts val="0"/>
              </a:spcAft>
              <a:buNone/>
            </a:pPr>
            <a:r>
              <a:rPr lang="en"/>
              <a:t>Studies show that on average employees are absent 8 days per year. A 25% reduction would be 2 days per year, per employee.</a:t>
            </a:r>
            <a:endParaRPr/>
          </a:p>
          <a:p>
            <a:pPr marL="0" lvl="0" indent="0" algn="l" rtl="0">
              <a:spcBef>
                <a:spcPts val="0"/>
              </a:spcBef>
              <a:spcAft>
                <a:spcPts val="0"/>
              </a:spcAft>
              <a:buNone/>
            </a:pPr>
            <a:endParaRPr/>
          </a:p>
          <a:p>
            <a:pPr marL="0" lvl="0" indent="0" algn="l" rtl="0">
              <a:spcBef>
                <a:spcPts val="0"/>
              </a:spcBef>
              <a:spcAft>
                <a:spcPts val="0"/>
              </a:spcAft>
              <a:buNone/>
            </a:pPr>
            <a:r>
              <a:rPr lang="en"/>
              <a:t>$50,000/240 working days = $208/day</a:t>
            </a:r>
            <a:endParaRPr/>
          </a:p>
          <a:p>
            <a:pPr marL="0" lvl="0" indent="0" algn="l" rtl="0">
              <a:spcBef>
                <a:spcPts val="0"/>
              </a:spcBef>
              <a:spcAft>
                <a:spcPts val="0"/>
              </a:spcAft>
              <a:buNone/>
            </a:pPr>
            <a:r>
              <a:rPr lang="en"/>
              <a:t>2 days x 2 = $416</a:t>
            </a:r>
            <a:endParaRPr/>
          </a:p>
          <a:p>
            <a:pPr marL="0" lvl="0" indent="0" algn="l" rtl="0">
              <a:spcBef>
                <a:spcPts val="0"/>
              </a:spcBef>
              <a:spcAft>
                <a:spcPts val="0"/>
              </a:spcAft>
              <a:buNone/>
            </a:pPr>
            <a:endParaRPr/>
          </a:p>
          <a:p>
            <a:pPr marL="0" lvl="0" indent="0" algn="l" rtl="0">
              <a:spcBef>
                <a:spcPts val="0"/>
              </a:spcBef>
              <a:spcAft>
                <a:spcPts val="0"/>
              </a:spcAft>
              <a:buNone/>
            </a:pPr>
            <a:r>
              <a:rPr lang="en"/>
              <a:t>$416 x 45,000 = $18.75M</a:t>
            </a:r>
            <a:endParaRPr/>
          </a:p>
          <a:p>
            <a:pPr marL="0" lvl="0" indent="0" algn="l" rtl="0">
              <a:spcBef>
                <a:spcPts val="0"/>
              </a:spcBef>
              <a:spcAft>
                <a:spcPts val="0"/>
              </a:spcAft>
              <a:buNone/>
            </a:pPr>
            <a:endParaRPr/>
          </a:p>
          <a:p>
            <a:pPr marL="0" lvl="0" indent="0" algn="l" rtl="0">
              <a:spcBef>
                <a:spcPts val="0"/>
              </a:spcBef>
              <a:spcAft>
                <a:spcPts val="0"/>
              </a:spcAft>
              <a:buNone/>
            </a:pPr>
            <a:r>
              <a:rPr lang="en" b="1"/>
              <a:t>Efficiency Gains</a:t>
            </a:r>
            <a:endParaRPr/>
          </a:p>
          <a:p>
            <a:pPr marL="0" lvl="0" indent="0" algn="l" rtl="0">
              <a:spcBef>
                <a:spcPts val="0"/>
              </a:spcBef>
              <a:spcAft>
                <a:spcPts val="0"/>
              </a:spcAft>
              <a:buNone/>
            </a:pPr>
            <a:r>
              <a:rPr lang="en"/>
              <a:t>On average, you need to hire 1-2ppl for every thousand employees, to properly manage a recognition program in-house. Brookdale would need to hire 45-90 people.</a:t>
            </a:r>
            <a:endParaRPr/>
          </a:p>
          <a:p>
            <a:pPr marL="0" lvl="0" indent="0" algn="l" rtl="0">
              <a:spcBef>
                <a:spcPts val="0"/>
              </a:spcBef>
              <a:spcAft>
                <a:spcPts val="0"/>
              </a:spcAft>
              <a:buNone/>
            </a:pPr>
            <a:endParaRPr/>
          </a:p>
          <a:p>
            <a:pPr marL="0" lvl="0" indent="0" algn="l" rtl="0">
              <a:spcBef>
                <a:spcPts val="0"/>
              </a:spcBef>
              <a:spcAft>
                <a:spcPts val="0"/>
              </a:spcAft>
              <a:buNone/>
            </a:pPr>
            <a:r>
              <a:rPr lang="en"/>
              <a:t>45 x $50,000 = $2,250,000</a:t>
            </a:r>
            <a:endParaRPr/>
          </a:p>
          <a:p>
            <a:pPr marL="0" lvl="0" indent="0" algn="l" rtl="0">
              <a:spcBef>
                <a:spcPts val="0"/>
              </a:spcBef>
              <a:spcAft>
                <a:spcPts val="0"/>
              </a:spcAft>
              <a:buNone/>
            </a:pPr>
            <a:endParaRPr/>
          </a:p>
          <a:p>
            <a:pPr marL="0" lvl="0" indent="0" algn="l" rtl="0">
              <a:spcBef>
                <a:spcPts val="0"/>
              </a:spcBef>
              <a:spcAft>
                <a:spcPts val="0"/>
              </a:spcAft>
              <a:buNone/>
            </a:pPr>
            <a:r>
              <a:rPr lang="en" b="1"/>
              <a:t>Unclaimed</a:t>
            </a:r>
            <a:endParaRPr b="1"/>
          </a:p>
          <a:p>
            <a:pPr marL="0" lvl="0" indent="0" algn="l" rtl="0">
              <a:spcBef>
                <a:spcPts val="0"/>
              </a:spcBef>
              <a:spcAft>
                <a:spcPts val="0"/>
              </a:spcAft>
              <a:buNone/>
            </a:pPr>
            <a:r>
              <a:rPr lang="en"/>
              <a:t>10% of $22M in rewards is $2.2M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001825c216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001825c21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Productivity</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Research shows that companies with higher than average employee engagement levels benefit from 21% higher productivity.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For the purpose of incorporating different scenarios, let’s be conservative and estimate that an effective employee recognition program can lead to 10% higher productivity (i.e. your people could produce just 10% more, saving you from having to hire 10% more people to complete a job).</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Total Productivity Gain = # of Employees x Salary x Productivity Increase</a:t>
            </a:r>
            <a:endParaRPr/>
          </a:p>
          <a:p>
            <a:pPr marL="0" lvl="0" indent="0" algn="l" rtl="0">
              <a:spcBef>
                <a:spcPts val="0"/>
              </a:spcBef>
              <a:spcAft>
                <a:spcPts val="0"/>
              </a:spcAft>
              <a:buClr>
                <a:schemeClr val="dk1"/>
              </a:buClr>
              <a:buSzPts val="1100"/>
              <a:buFont typeface="Arial"/>
              <a:buNone/>
            </a:pPr>
            <a:r>
              <a:rPr lang="en"/>
              <a:t>Total Productivity Gain = 45,000 x $50,000 x 10%</a:t>
            </a:r>
            <a:endParaRPr/>
          </a:p>
          <a:p>
            <a:pPr marL="0" lvl="0" indent="0" algn="l" rtl="0">
              <a:spcBef>
                <a:spcPts val="0"/>
              </a:spcBef>
              <a:spcAft>
                <a:spcPts val="0"/>
              </a:spcAft>
              <a:buNone/>
            </a:pPr>
            <a:r>
              <a:rPr lang="en"/>
              <a:t>Total Productivity Gain = $225M</a:t>
            </a:r>
            <a:endParaRPr/>
          </a:p>
          <a:p>
            <a:pPr marL="0" lvl="0" indent="0" algn="l" rtl="0">
              <a:spcBef>
                <a:spcPts val="0"/>
              </a:spcBef>
              <a:spcAft>
                <a:spcPts val="0"/>
              </a:spcAft>
              <a:buNone/>
            </a:pPr>
            <a:endParaRPr/>
          </a:p>
          <a:p>
            <a:pPr marL="0" lvl="0" indent="0" algn="l" rtl="0">
              <a:spcBef>
                <a:spcPts val="0"/>
              </a:spcBef>
              <a:spcAft>
                <a:spcPts val="0"/>
              </a:spcAft>
              <a:buNone/>
            </a:pPr>
            <a:r>
              <a:rPr lang="en" b="1"/>
              <a:t>Retention </a:t>
            </a:r>
            <a:endParaRPr b="1"/>
          </a:p>
          <a:p>
            <a:pPr marL="0" lvl="0" indent="0" algn="l" rtl="0">
              <a:spcBef>
                <a:spcPts val="0"/>
              </a:spcBef>
              <a:spcAft>
                <a:spcPts val="0"/>
              </a:spcAft>
              <a:buNone/>
            </a:pPr>
            <a:r>
              <a:rPr lang="en"/>
              <a:t>High employee turnover is one of the largest costs to employers. It includes the cost of re-hiring, training, ramp-up periods, loss of expertise, and higher workloads for other employees while that position is vacant. Voluntary turnover is often due to a disengaged workforce, and in search of jobs that offer better pay, more challenging work, and with a better culture of recognition. </a:t>
            </a:r>
            <a:endParaRPr/>
          </a:p>
          <a:p>
            <a:pPr marL="0" lvl="0" indent="0" algn="l" rtl="0">
              <a:spcBef>
                <a:spcPts val="0"/>
              </a:spcBef>
              <a:spcAft>
                <a:spcPts val="0"/>
              </a:spcAft>
              <a:buNone/>
            </a:pPr>
            <a:endParaRPr/>
          </a:p>
          <a:p>
            <a:pPr marL="0" lvl="0" indent="0" algn="l" rtl="0">
              <a:spcBef>
                <a:spcPts val="0"/>
              </a:spcBef>
              <a:spcAft>
                <a:spcPts val="0"/>
              </a:spcAft>
              <a:buNone/>
            </a:pPr>
            <a:r>
              <a:rPr lang="en"/>
              <a:t>The Bureau of Labor Statistics reports an average turnover rate of 44% annually in the US, as well as an average turnover costs at 38% of the annual salary. This includes hiring, training, ramp-up, loss of expertise during time, higher workloads for other employees while position is vacant.</a:t>
            </a:r>
            <a:endParaRPr/>
          </a:p>
          <a:p>
            <a:pPr marL="0" lvl="0" indent="0" algn="l" rtl="0">
              <a:spcBef>
                <a:spcPts val="0"/>
              </a:spcBef>
              <a:spcAft>
                <a:spcPts val="0"/>
              </a:spcAft>
              <a:buNone/>
            </a:pPr>
            <a:endParaRPr/>
          </a:p>
          <a:p>
            <a:pPr marL="0" lvl="0" indent="0" algn="l" rtl="0">
              <a:spcBef>
                <a:spcPts val="0"/>
              </a:spcBef>
              <a:spcAft>
                <a:spcPts val="0"/>
              </a:spcAft>
              <a:buNone/>
            </a:pPr>
            <a:r>
              <a:rPr lang="en"/>
              <a:t>Besin by Deloitte research found that companies that scored in the top 20% for building a “recognition-rich culture” had 31% lower turnover rates.</a:t>
            </a:r>
            <a:endParaRPr/>
          </a:p>
          <a:p>
            <a:pPr marL="0" lvl="0" indent="0" algn="l" rtl="0">
              <a:spcBef>
                <a:spcPts val="0"/>
              </a:spcBef>
              <a:spcAft>
                <a:spcPts val="0"/>
              </a:spcAft>
              <a:buNone/>
            </a:pPr>
            <a:endParaRPr/>
          </a:p>
          <a:p>
            <a:pPr marL="0" lvl="0" indent="0" algn="l" rtl="0">
              <a:spcBef>
                <a:spcPts val="0"/>
              </a:spcBef>
              <a:spcAft>
                <a:spcPts val="0"/>
              </a:spcAft>
              <a:buNone/>
            </a:pPr>
            <a:r>
              <a:rPr lang="en"/>
              <a:t>Turnover Savings = (45,000 x 44%) x ($50,000 x 38%) x 31%</a:t>
            </a:r>
            <a:endParaRPr/>
          </a:p>
          <a:p>
            <a:pPr marL="0" lvl="0" indent="0" algn="l" rtl="0">
              <a:spcBef>
                <a:spcPts val="0"/>
              </a:spcBef>
              <a:spcAft>
                <a:spcPts val="0"/>
              </a:spcAft>
              <a:buNone/>
            </a:pPr>
            <a:endParaRPr/>
          </a:p>
          <a:p>
            <a:pPr marL="0" lvl="0" indent="0" algn="l" rtl="0">
              <a:spcBef>
                <a:spcPts val="0"/>
              </a:spcBef>
              <a:spcAft>
                <a:spcPts val="0"/>
              </a:spcAft>
              <a:buNone/>
            </a:pPr>
            <a:r>
              <a:rPr lang="en"/>
              <a:t>Turnover Savings @ 31% = $116,622,000</a:t>
            </a:r>
            <a:endParaRPr/>
          </a:p>
          <a:p>
            <a:pPr marL="0" lvl="0" indent="0" algn="l" rtl="0">
              <a:spcBef>
                <a:spcPts val="0"/>
              </a:spcBef>
              <a:spcAft>
                <a:spcPts val="0"/>
              </a:spcAft>
              <a:buNone/>
            </a:pPr>
            <a:r>
              <a:rPr lang="en"/>
              <a:t>Turnover Savings @ 15% = $58,311,000</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On-boarding</a:t>
            </a:r>
            <a:r>
              <a:rPr lang="en"/>
              <a:t> new hires is a time consuming and expensive process. According to a survey by Korn Ferry, 74% of executives believe that on-boarding is a key factor in retaining new hires. The survey also showed that 67% of the executives believed that including mentors in on-boarding help new hires acclimate better, but half these companies did not have any mentorship programs in place. Having a mentor during on-boarding saves training time as well as improves new hire transition - this depends on commitments from older, highly engaged employees to create a welcoming environment.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On-boarding cost is the cost of lost productivity in a 60 working day on-boarding period, out of a 240 working day year. We estimate an engaged workforce can speed up on-boarding by 10%.</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 number of on-boarded employees include new employees through business growth (assumed to be 10% here) as well as from turnover (at 44%).</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On-boarding Savings = On-boarding Cost x Savings % x # of On-Boarded Employees</a:t>
            </a:r>
            <a:endParaRPr/>
          </a:p>
          <a:p>
            <a:pPr marL="0" lvl="0" indent="0" algn="l" rtl="0">
              <a:spcBef>
                <a:spcPts val="0"/>
              </a:spcBef>
              <a:spcAft>
                <a:spcPts val="0"/>
              </a:spcAft>
              <a:buClr>
                <a:schemeClr val="dk1"/>
              </a:buClr>
              <a:buSzPts val="1100"/>
              <a:buFont typeface="Arial"/>
              <a:buNone/>
            </a:pPr>
            <a:r>
              <a:rPr lang="en"/>
              <a:t>On-boarding Savings = (Training Period x Salary) Savings % x # Employees x (Growth + Turnover)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On-boarding Savings = (60/240 x $50,000) x 10% x 24,300 (10% Growth + 44% Turnover)</a:t>
            </a:r>
            <a:endParaRPr/>
          </a:p>
          <a:p>
            <a:pPr marL="0" lvl="0" indent="0" algn="l" rtl="0">
              <a:spcBef>
                <a:spcPts val="0"/>
              </a:spcBef>
              <a:spcAft>
                <a:spcPts val="0"/>
              </a:spcAft>
              <a:buNone/>
            </a:pPr>
            <a:r>
              <a:rPr lang="en"/>
              <a:t>On-boarding Savings = $30,375M+</a:t>
            </a:r>
            <a:endParaRPr/>
          </a:p>
          <a:p>
            <a:pPr marL="0" lvl="0" indent="0" algn="l" rtl="0">
              <a:spcBef>
                <a:spcPts val="0"/>
              </a:spcBef>
              <a:spcAft>
                <a:spcPts val="0"/>
              </a:spcAft>
              <a:buNone/>
            </a:pPr>
            <a:endParaRPr/>
          </a:p>
          <a:p>
            <a:pPr marL="0" lvl="0" indent="0" algn="l" rtl="0">
              <a:spcBef>
                <a:spcPts val="0"/>
              </a:spcBef>
              <a:spcAft>
                <a:spcPts val="0"/>
              </a:spcAft>
              <a:buNone/>
            </a:pPr>
            <a:r>
              <a:rPr lang="en" b="1"/>
              <a:t>Absenteeism</a:t>
            </a:r>
            <a:endParaRPr/>
          </a:p>
          <a:p>
            <a:pPr marL="0" lvl="0" indent="0" algn="l" rtl="0">
              <a:spcBef>
                <a:spcPts val="0"/>
              </a:spcBef>
              <a:spcAft>
                <a:spcPts val="0"/>
              </a:spcAft>
              <a:buNone/>
            </a:pPr>
            <a:r>
              <a:rPr lang="en"/>
              <a:t>Companies who move engagement scores from below average to above average can see a 50% reduction in absenteeism</a:t>
            </a:r>
            <a:endParaRPr/>
          </a:p>
          <a:p>
            <a:pPr marL="0" lvl="0" indent="0" algn="l" rtl="0">
              <a:spcBef>
                <a:spcPts val="0"/>
              </a:spcBef>
              <a:spcAft>
                <a:spcPts val="0"/>
              </a:spcAft>
              <a:buNone/>
            </a:pPr>
            <a:endParaRPr/>
          </a:p>
          <a:p>
            <a:pPr marL="0" lvl="0" indent="0" algn="l" rtl="0">
              <a:spcBef>
                <a:spcPts val="0"/>
              </a:spcBef>
              <a:spcAft>
                <a:spcPts val="0"/>
              </a:spcAft>
              <a:buNone/>
            </a:pPr>
            <a:r>
              <a:rPr lang="en"/>
              <a:t>Studies show that on average employees are absent 8 days per year. A 25% reduction would be 2 days per year, per employee.</a:t>
            </a:r>
            <a:endParaRPr/>
          </a:p>
          <a:p>
            <a:pPr marL="0" lvl="0" indent="0" algn="l" rtl="0">
              <a:spcBef>
                <a:spcPts val="0"/>
              </a:spcBef>
              <a:spcAft>
                <a:spcPts val="0"/>
              </a:spcAft>
              <a:buNone/>
            </a:pPr>
            <a:endParaRPr/>
          </a:p>
          <a:p>
            <a:pPr marL="0" lvl="0" indent="0" algn="l" rtl="0">
              <a:spcBef>
                <a:spcPts val="0"/>
              </a:spcBef>
              <a:spcAft>
                <a:spcPts val="0"/>
              </a:spcAft>
              <a:buNone/>
            </a:pPr>
            <a:r>
              <a:rPr lang="en"/>
              <a:t>$50,000/240 working days = $208/day</a:t>
            </a:r>
            <a:endParaRPr/>
          </a:p>
          <a:p>
            <a:pPr marL="0" lvl="0" indent="0" algn="l" rtl="0">
              <a:spcBef>
                <a:spcPts val="0"/>
              </a:spcBef>
              <a:spcAft>
                <a:spcPts val="0"/>
              </a:spcAft>
              <a:buNone/>
            </a:pPr>
            <a:r>
              <a:rPr lang="en"/>
              <a:t>2 days x 2 = $416</a:t>
            </a:r>
            <a:endParaRPr/>
          </a:p>
          <a:p>
            <a:pPr marL="0" lvl="0" indent="0" algn="l" rtl="0">
              <a:spcBef>
                <a:spcPts val="0"/>
              </a:spcBef>
              <a:spcAft>
                <a:spcPts val="0"/>
              </a:spcAft>
              <a:buNone/>
            </a:pPr>
            <a:endParaRPr/>
          </a:p>
          <a:p>
            <a:pPr marL="0" lvl="0" indent="0" algn="l" rtl="0">
              <a:spcBef>
                <a:spcPts val="0"/>
              </a:spcBef>
              <a:spcAft>
                <a:spcPts val="0"/>
              </a:spcAft>
              <a:buNone/>
            </a:pPr>
            <a:r>
              <a:rPr lang="en"/>
              <a:t>$416 x 45,000 = $18.75M</a:t>
            </a:r>
            <a:endParaRPr/>
          </a:p>
          <a:p>
            <a:pPr marL="0" lvl="0" indent="0" algn="l" rtl="0">
              <a:spcBef>
                <a:spcPts val="0"/>
              </a:spcBef>
              <a:spcAft>
                <a:spcPts val="0"/>
              </a:spcAft>
              <a:buNone/>
            </a:pPr>
            <a:endParaRPr/>
          </a:p>
          <a:p>
            <a:pPr marL="0" lvl="0" indent="0" algn="l" rtl="0">
              <a:spcBef>
                <a:spcPts val="0"/>
              </a:spcBef>
              <a:spcAft>
                <a:spcPts val="0"/>
              </a:spcAft>
              <a:buNone/>
            </a:pPr>
            <a:r>
              <a:rPr lang="en" b="1"/>
              <a:t>Efficiency Gains</a:t>
            </a:r>
            <a:endParaRPr/>
          </a:p>
          <a:p>
            <a:pPr marL="0" lvl="0" indent="0" algn="l" rtl="0">
              <a:spcBef>
                <a:spcPts val="0"/>
              </a:spcBef>
              <a:spcAft>
                <a:spcPts val="0"/>
              </a:spcAft>
              <a:buNone/>
            </a:pPr>
            <a:r>
              <a:rPr lang="en"/>
              <a:t>On average, you need to hire 1-2ppl for every thousand employees, to properly manage a recognition program in-house. Brookdale would need to hire 45-90 people.</a:t>
            </a:r>
            <a:endParaRPr/>
          </a:p>
          <a:p>
            <a:pPr marL="0" lvl="0" indent="0" algn="l" rtl="0">
              <a:spcBef>
                <a:spcPts val="0"/>
              </a:spcBef>
              <a:spcAft>
                <a:spcPts val="0"/>
              </a:spcAft>
              <a:buNone/>
            </a:pPr>
            <a:endParaRPr/>
          </a:p>
          <a:p>
            <a:pPr marL="0" lvl="0" indent="0" algn="l" rtl="0">
              <a:spcBef>
                <a:spcPts val="0"/>
              </a:spcBef>
              <a:spcAft>
                <a:spcPts val="0"/>
              </a:spcAft>
              <a:buNone/>
            </a:pPr>
            <a:r>
              <a:rPr lang="en"/>
              <a:t>45 x $50,000 = $2,250,000</a:t>
            </a:r>
            <a:endParaRPr/>
          </a:p>
          <a:p>
            <a:pPr marL="0" lvl="0" indent="0" algn="l" rtl="0">
              <a:spcBef>
                <a:spcPts val="0"/>
              </a:spcBef>
              <a:spcAft>
                <a:spcPts val="0"/>
              </a:spcAft>
              <a:buNone/>
            </a:pPr>
            <a:endParaRPr/>
          </a:p>
          <a:p>
            <a:pPr marL="0" lvl="0" indent="0" algn="l" rtl="0">
              <a:spcBef>
                <a:spcPts val="0"/>
              </a:spcBef>
              <a:spcAft>
                <a:spcPts val="0"/>
              </a:spcAft>
              <a:buNone/>
            </a:pPr>
            <a:r>
              <a:rPr lang="en" b="1"/>
              <a:t>Unclaimed</a:t>
            </a:r>
            <a:endParaRPr b="1"/>
          </a:p>
          <a:p>
            <a:pPr marL="0" lvl="0" indent="0" algn="l" rtl="0">
              <a:spcBef>
                <a:spcPts val="0"/>
              </a:spcBef>
              <a:spcAft>
                <a:spcPts val="0"/>
              </a:spcAft>
              <a:buNone/>
            </a:pPr>
            <a:r>
              <a:rPr lang="en"/>
              <a:t>10% of $22M in rewards is $2.2M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001825c216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001825c21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Productivity</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Research shows that companies with higher than average employee engagement levels benefit from 21% higher productivity.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For the purpose of incorporating different scenarios, let’s be conservative and estimate that an effective employee recognition program can lead to 10% higher productivity (i.e. your people could produce just 10% more, saving you from having to hire 10% more people to complete a job).</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Total Productivity Gain = # of Employees x Salary x Productivity Increase</a:t>
            </a:r>
            <a:endParaRPr/>
          </a:p>
          <a:p>
            <a:pPr marL="0" lvl="0" indent="0" algn="l" rtl="0">
              <a:spcBef>
                <a:spcPts val="0"/>
              </a:spcBef>
              <a:spcAft>
                <a:spcPts val="0"/>
              </a:spcAft>
              <a:buClr>
                <a:schemeClr val="dk1"/>
              </a:buClr>
              <a:buSzPts val="1100"/>
              <a:buFont typeface="Arial"/>
              <a:buNone/>
            </a:pPr>
            <a:r>
              <a:rPr lang="en"/>
              <a:t>Total Productivity Gain = 45,000 x $50,000 x 10%</a:t>
            </a:r>
            <a:endParaRPr/>
          </a:p>
          <a:p>
            <a:pPr marL="0" lvl="0" indent="0" algn="l" rtl="0">
              <a:spcBef>
                <a:spcPts val="0"/>
              </a:spcBef>
              <a:spcAft>
                <a:spcPts val="0"/>
              </a:spcAft>
              <a:buNone/>
            </a:pPr>
            <a:r>
              <a:rPr lang="en"/>
              <a:t>Total Productivity Gain = $225M</a:t>
            </a:r>
            <a:endParaRPr/>
          </a:p>
          <a:p>
            <a:pPr marL="0" lvl="0" indent="0" algn="l" rtl="0">
              <a:spcBef>
                <a:spcPts val="0"/>
              </a:spcBef>
              <a:spcAft>
                <a:spcPts val="0"/>
              </a:spcAft>
              <a:buNone/>
            </a:pPr>
            <a:endParaRPr/>
          </a:p>
          <a:p>
            <a:pPr marL="0" lvl="0" indent="0" algn="l" rtl="0">
              <a:spcBef>
                <a:spcPts val="0"/>
              </a:spcBef>
              <a:spcAft>
                <a:spcPts val="0"/>
              </a:spcAft>
              <a:buNone/>
            </a:pPr>
            <a:r>
              <a:rPr lang="en" b="1"/>
              <a:t>Retention </a:t>
            </a:r>
            <a:endParaRPr b="1"/>
          </a:p>
          <a:p>
            <a:pPr marL="0" lvl="0" indent="0" algn="l" rtl="0">
              <a:spcBef>
                <a:spcPts val="0"/>
              </a:spcBef>
              <a:spcAft>
                <a:spcPts val="0"/>
              </a:spcAft>
              <a:buNone/>
            </a:pPr>
            <a:r>
              <a:rPr lang="en"/>
              <a:t>High employee turnover is one of the largest costs to employers. It includes the cost of re-hiring, training, ramp-up periods, loss of expertise, and higher workloads for other employees while that position is vacant. Voluntary turnover is often due to a disengaged workforce, and in search of jobs that offer better pay, more challenging work, and with a better culture of recognition. </a:t>
            </a:r>
            <a:endParaRPr/>
          </a:p>
          <a:p>
            <a:pPr marL="0" lvl="0" indent="0" algn="l" rtl="0">
              <a:spcBef>
                <a:spcPts val="0"/>
              </a:spcBef>
              <a:spcAft>
                <a:spcPts val="0"/>
              </a:spcAft>
              <a:buNone/>
            </a:pPr>
            <a:endParaRPr/>
          </a:p>
          <a:p>
            <a:pPr marL="0" lvl="0" indent="0" algn="l" rtl="0">
              <a:spcBef>
                <a:spcPts val="0"/>
              </a:spcBef>
              <a:spcAft>
                <a:spcPts val="0"/>
              </a:spcAft>
              <a:buNone/>
            </a:pPr>
            <a:r>
              <a:rPr lang="en"/>
              <a:t>The Bureau of Labor Statistics reports an average turnover rate of 44% annually in the US, as well as an average turnover costs at 38% of the annual salary. This includes hiring, training, ramp-up, loss of expertise during time, higher workloads for other employees while position is vacant.</a:t>
            </a:r>
            <a:endParaRPr/>
          </a:p>
          <a:p>
            <a:pPr marL="0" lvl="0" indent="0" algn="l" rtl="0">
              <a:spcBef>
                <a:spcPts val="0"/>
              </a:spcBef>
              <a:spcAft>
                <a:spcPts val="0"/>
              </a:spcAft>
              <a:buNone/>
            </a:pPr>
            <a:endParaRPr/>
          </a:p>
          <a:p>
            <a:pPr marL="0" lvl="0" indent="0" algn="l" rtl="0">
              <a:spcBef>
                <a:spcPts val="0"/>
              </a:spcBef>
              <a:spcAft>
                <a:spcPts val="0"/>
              </a:spcAft>
              <a:buNone/>
            </a:pPr>
            <a:r>
              <a:rPr lang="en"/>
              <a:t>Besin by Deloitte research found that companies that scored in the top 20% for building a “recognition-rich culture” had 31% lower turnover rates.</a:t>
            </a:r>
            <a:endParaRPr/>
          </a:p>
          <a:p>
            <a:pPr marL="0" lvl="0" indent="0" algn="l" rtl="0">
              <a:spcBef>
                <a:spcPts val="0"/>
              </a:spcBef>
              <a:spcAft>
                <a:spcPts val="0"/>
              </a:spcAft>
              <a:buNone/>
            </a:pPr>
            <a:endParaRPr/>
          </a:p>
          <a:p>
            <a:pPr marL="0" lvl="0" indent="0" algn="l" rtl="0">
              <a:spcBef>
                <a:spcPts val="0"/>
              </a:spcBef>
              <a:spcAft>
                <a:spcPts val="0"/>
              </a:spcAft>
              <a:buNone/>
            </a:pPr>
            <a:r>
              <a:rPr lang="en"/>
              <a:t>Turnover Savings = (45,000 x 44%) x ($50,000 x 38%) x 31%</a:t>
            </a:r>
            <a:endParaRPr/>
          </a:p>
          <a:p>
            <a:pPr marL="0" lvl="0" indent="0" algn="l" rtl="0">
              <a:spcBef>
                <a:spcPts val="0"/>
              </a:spcBef>
              <a:spcAft>
                <a:spcPts val="0"/>
              </a:spcAft>
              <a:buNone/>
            </a:pPr>
            <a:endParaRPr/>
          </a:p>
          <a:p>
            <a:pPr marL="0" lvl="0" indent="0" algn="l" rtl="0">
              <a:spcBef>
                <a:spcPts val="0"/>
              </a:spcBef>
              <a:spcAft>
                <a:spcPts val="0"/>
              </a:spcAft>
              <a:buNone/>
            </a:pPr>
            <a:r>
              <a:rPr lang="en"/>
              <a:t>Turnover Savings @ 31% = $116,622,000</a:t>
            </a:r>
            <a:endParaRPr/>
          </a:p>
          <a:p>
            <a:pPr marL="0" lvl="0" indent="0" algn="l" rtl="0">
              <a:spcBef>
                <a:spcPts val="0"/>
              </a:spcBef>
              <a:spcAft>
                <a:spcPts val="0"/>
              </a:spcAft>
              <a:buNone/>
            </a:pPr>
            <a:r>
              <a:rPr lang="en"/>
              <a:t>Turnover Savings @ 15% = $58,311,000</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On-boarding</a:t>
            </a:r>
            <a:r>
              <a:rPr lang="en"/>
              <a:t> new hires is a time consuming and expensive process. According to a survey by Korn Ferry, 74% of executives believe that on-boarding is a key factor in retaining new hires. The survey also showed that 67% of the executives believed that including mentors in on-boarding help new hires acclimate better, but half these companies did not have any mentorship programs in place. Having a mentor during on-boarding saves training time as well as improves new hire transition - this depends on commitments from older, highly engaged employees to create a welcoming environment.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On-boarding cost is the cost of lost productivity in a 60 working day on-boarding period, out of a 240 working day year. We estimate an engaged workforce can speed up on-boarding by 10%.</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 number of on-boarded employees include new employees through business growth (assumed to be 10% here) as well as from turnover (at 44%).</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On-boarding Savings = On-boarding Cost x Savings % x # of On-Boarded Employees</a:t>
            </a:r>
            <a:endParaRPr/>
          </a:p>
          <a:p>
            <a:pPr marL="0" lvl="0" indent="0" algn="l" rtl="0">
              <a:spcBef>
                <a:spcPts val="0"/>
              </a:spcBef>
              <a:spcAft>
                <a:spcPts val="0"/>
              </a:spcAft>
              <a:buClr>
                <a:schemeClr val="dk1"/>
              </a:buClr>
              <a:buSzPts val="1100"/>
              <a:buFont typeface="Arial"/>
              <a:buNone/>
            </a:pPr>
            <a:r>
              <a:rPr lang="en"/>
              <a:t>On-boarding Savings = (Training Period x Salary) Savings % x # Employees x (Growth + Turnover)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On-boarding Savings = (60/240 x $50,000) x 10% x 24,300 (10% Growth + 44% Turnover)</a:t>
            </a:r>
            <a:endParaRPr/>
          </a:p>
          <a:p>
            <a:pPr marL="0" lvl="0" indent="0" algn="l" rtl="0">
              <a:spcBef>
                <a:spcPts val="0"/>
              </a:spcBef>
              <a:spcAft>
                <a:spcPts val="0"/>
              </a:spcAft>
              <a:buNone/>
            </a:pPr>
            <a:r>
              <a:rPr lang="en"/>
              <a:t>On-boarding Savings = $30,375M+</a:t>
            </a:r>
            <a:endParaRPr/>
          </a:p>
          <a:p>
            <a:pPr marL="0" lvl="0" indent="0" algn="l" rtl="0">
              <a:spcBef>
                <a:spcPts val="0"/>
              </a:spcBef>
              <a:spcAft>
                <a:spcPts val="0"/>
              </a:spcAft>
              <a:buNone/>
            </a:pPr>
            <a:endParaRPr/>
          </a:p>
          <a:p>
            <a:pPr marL="0" lvl="0" indent="0" algn="l" rtl="0">
              <a:spcBef>
                <a:spcPts val="0"/>
              </a:spcBef>
              <a:spcAft>
                <a:spcPts val="0"/>
              </a:spcAft>
              <a:buNone/>
            </a:pPr>
            <a:r>
              <a:rPr lang="en" b="1"/>
              <a:t>Absenteeism</a:t>
            </a:r>
            <a:endParaRPr/>
          </a:p>
          <a:p>
            <a:pPr marL="0" lvl="0" indent="0" algn="l" rtl="0">
              <a:spcBef>
                <a:spcPts val="0"/>
              </a:spcBef>
              <a:spcAft>
                <a:spcPts val="0"/>
              </a:spcAft>
              <a:buNone/>
            </a:pPr>
            <a:r>
              <a:rPr lang="en"/>
              <a:t>Companies who move engagement scores from below average to above average can see a 50% reduction in absenteeism</a:t>
            </a:r>
            <a:endParaRPr/>
          </a:p>
          <a:p>
            <a:pPr marL="0" lvl="0" indent="0" algn="l" rtl="0">
              <a:spcBef>
                <a:spcPts val="0"/>
              </a:spcBef>
              <a:spcAft>
                <a:spcPts val="0"/>
              </a:spcAft>
              <a:buNone/>
            </a:pPr>
            <a:endParaRPr/>
          </a:p>
          <a:p>
            <a:pPr marL="0" lvl="0" indent="0" algn="l" rtl="0">
              <a:spcBef>
                <a:spcPts val="0"/>
              </a:spcBef>
              <a:spcAft>
                <a:spcPts val="0"/>
              </a:spcAft>
              <a:buNone/>
            </a:pPr>
            <a:r>
              <a:rPr lang="en"/>
              <a:t>Studies show that on average employees are absent 8 days per year. A 25% reduction would be 2 days per year, per employee.</a:t>
            </a:r>
            <a:endParaRPr/>
          </a:p>
          <a:p>
            <a:pPr marL="0" lvl="0" indent="0" algn="l" rtl="0">
              <a:spcBef>
                <a:spcPts val="0"/>
              </a:spcBef>
              <a:spcAft>
                <a:spcPts val="0"/>
              </a:spcAft>
              <a:buNone/>
            </a:pPr>
            <a:endParaRPr/>
          </a:p>
          <a:p>
            <a:pPr marL="0" lvl="0" indent="0" algn="l" rtl="0">
              <a:spcBef>
                <a:spcPts val="0"/>
              </a:spcBef>
              <a:spcAft>
                <a:spcPts val="0"/>
              </a:spcAft>
              <a:buNone/>
            </a:pPr>
            <a:r>
              <a:rPr lang="en"/>
              <a:t>$50,000/240 working days = $208/day</a:t>
            </a:r>
            <a:endParaRPr/>
          </a:p>
          <a:p>
            <a:pPr marL="0" lvl="0" indent="0" algn="l" rtl="0">
              <a:spcBef>
                <a:spcPts val="0"/>
              </a:spcBef>
              <a:spcAft>
                <a:spcPts val="0"/>
              </a:spcAft>
              <a:buNone/>
            </a:pPr>
            <a:r>
              <a:rPr lang="en"/>
              <a:t>2 days x 2 = $416</a:t>
            </a:r>
            <a:endParaRPr/>
          </a:p>
          <a:p>
            <a:pPr marL="0" lvl="0" indent="0" algn="l" rtl="0">
              <a:spcBef>
                <a:spcPts val="0"/>
              </a:spcBef>
              <a:spcAft>
                <a:spcPts val="0"/>
              </a:spcAft>
              <a:buNone/>
            </a:pPr>
            <a:endParaRPr/>
          </a:p>
          <a:p>
            <a:pPr marL="0" lvl="0" indent="0" algn="l" rtl="0">
              <a:spcBef>
                <a:spcPts val="0"/>
              </a:spcBef>
              <a:spcAft>
                <a:spcPts val="0"/>
              </a:spcAft>
              <a:buNone/>
            </a:pPr>
            <a:r>
              <a:rPr lang="en"/>
              <a:t>$416 x 45,000 = $18.75M</a:t>
            </a:r>
            <a:endParaRPr/>
          </a:p>
          <a:p>
            <a:pPr marL="0" lvl="0" indent="0" algn="l" rtl="0">
              <a:spcBef>
                <a:spcPts val="0"/>
              </a:spcBef>
              <a:spcAft>
                <a:spcPts val="0"/>
              </a:spcAft>
              <a:buNone/>
            </a:pPr>
            <a:endParaRPr/>
          </a:p>
          <a:p>
            <a:pPr marL="0" lvl="0" indent="0" algn="l" rtl="0">
              <a:spcBef>
                <a:spcPts val="0"/>
              </a:spcBef>
              <a:spcAft>
                <a:spcPts val="0"/>
              </a:spcAft>
              <a:buNone/>
            </a:pPr>
            <a:r>
              <a:rPr lang="en" b="1"/>
              <a:t>Efficiency Gains</a:t>
            </a:r>
            <a:endParaRPr/>
          </a:p>
          <a:p>
            <a:pPr marL="0" lvl="0" indent="0" algn="l" rtl="0">
              <a:spcBef>
                <a:spcPts val="0"/>
              </a:spcBef>
              <a:spcAft>
                <a:spcPts val="0"/>
              </a:spcAft>
              <a:buNone/>
            </a:pPr>
            <a:r>
              <a:rPr lang="en"/>
              <a:t>On average, you need to hire 1-2ppl for every thousand employees, to properly manage a recognition program in-house. Brookdale would need to hire 45-90 people.</a:t>
            </a:r>
            <a:endParaRPr/>
          </a:p>
          <a:p>
            <a:pPr marL="0" lvl="0" indent="0" algn="l" rtl="0">
              <a:spcBef>
                <a:spcPts val="0"/>
              </a:spcBef>
              <a:spcAft>
                <a:spcPts val="0"/>
              </a:spcAft>
              <a:buNone/>
            </a:pPr>
            <a:endParaRPr/>
          </a:p>
          <a:p>
            <a:pPr marL="0" lvl="0" indent="0" algn="l" rtl="0">
              <a:spcBef>
                <a:spcPts val="0"/>
              </a:spcBef>
              <a:spcAft>
                <a:spcPts val="0"/>
              </a:spcAft>
              <a:buNone/>
            </a:pPr>
            <a:r>
              <a:rPr lang="en"/>
              <a:t>45 x $50,000 = $2,250,000</a:t>
            </a:r>
            <a:endParaRPr/>
          </a:p>
          <a:p>
            <a:pPr marL="0" lvl="0" indent="0" algn="l" rtl="0">
              <a:spcBef>
                <a:spcPts val="0"/>
              </a:spcBef>
              <a:spcAft>
                <a:spcPts val="0"/>
              </a:spcAft>
              <a:buNone/>
            </a:pPr>
            <a:endParaRPr/>
          </a:p>
          <a:p>
            <a:pPr marL="0" lvl="0" indent="0" algn="l" rtl="0">
              <a:spcBef>
                <a:spcPts val="0"/>
              </a:spcBef>
              <a:spcAft>
                <a:spcPts val="0"/>
              </a:spcAft>
              <a:buNone/>
            </a:pPr>
            <a:r>
              <a:rPr lang="en" b="1"/>
              <a:t>Unclaimed</a:t>
            </a:r>
            <a:endParaRPr b="1"/>
          </a:p>
          <a:p>
            <a:pPr marL="0" lvl="0" indent="0" algn="l" rtl="0">
              <a:spcBef>
                <a:spcPts val="0"/>
              </a:spcBef>
              <a:spcAft>
                <a:spcPts val="0"/>
              </a:spcAft>
              <a:buNone/>
            </a:pPr>
            <a:r>
              <a:rPr lang="en"/>
              <a:t>10% of $22M in rewards is $2.2M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001825c216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001825c21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Productivity</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Research shows that companies with higher than average employee engagement levels benefit from 21% higher productivity.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For the purpose of incorporating different scenarios, let’s be conservative and estimate that an effective employee recognition program can lead to 10% higher productivity (i.e. your people could produce just 10% more, saving you from having to hire 10% more people to complete a job).</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Total Productivity Gain = # of Employees x Salary x Productivity Increase</a:t>
            </a:r>
            <a:endParaRPr/>
          </a:p>
          <a:p>
            <a:pPr marL="0" lvl="0" indent="0" algn="l" rtl="0">
              <a:spcBef>
                <a:spcPts val="0"/>
              </a:spcBef>
              <a:spcAft>
                <a:spcPts val="0"/>
              </a:spcAft>
              <a:buClr>
                <a:schemeClr val="dk1"/>
              </a:buClr>
              <a:buSzPts val="1100"/>
              <a:buFont typeface="Arial"/>
              <a:buNone/>
            </a:pPr>
            <a:r>
              <a:rPr lang="en"/>
              <a:t>Total Productivity Gain = 45,000 x $50,000 x 10%</a:t>
            </a:r>
            <a:endParaRPr/>
          </a:p>
          <a:p>
            <a:pPr marL="0" lvl="0" indent="0" algn="l" rtl="0">
              <a:spcBef>
                <a:spcPts val="0"/>
              </a:spcBef>
              <a:spcAft>
                <a:spcPts val="0"/>
              </a:spcAft>
              <a:buNone/>
            </a:pPr>
            <a:r>
              <a:rPr lang="en"/>
              <a:t>Total Productivity Gain = $225M</a:t>
            </a:r>
            <a:endParaRPr/>
          </a:p>
          <a:p>
            <a:pPr marL="0" lvl="0" indent="0" algn="l" rtl="0">
              <a:spcBef>
                <a:spcPts val="0"/>
              </a:spcBef>
              <a:spcAft>
                <a:spcPts val="0"/>
              </a:spcAft>
              <a:buNone/>
            </a:pPr>
            <a:endParaRPr/>
          </a:p>
          <a:p>
            <a:pPr marL="0" lvl="0" indent="0" algn="l" rtl="0">
              <a:spcBef>
                <a:spcPts val="0"/>
              </a:spcBef>
              <a:spcAft>
                <a:spcPts val="0"/>
              </a:spcAft>
              <a:buNone/>
            </a:pPr>
            <a:r>
              <a:rPr lang="en" b="1"/>
              <a:t>Retention </a:t>
            </a:r>
            <a:endParaRPr b="1"/>
          </a:p>
          <a:p>
            <a:pPr marL="0" lvl="0" indent="0" algn="l" rtl="0">
              <a:spcBef>
                <a:spcPts val="0"/>
              </a:spcBef>
              <a:spcAft>
                <a:spcPts val="0"/>
              </a:spcAft>
              <a:buNone/>
            </a:pPr>
            <a:r>
              <a:rPr lang="en"/>
              <a:t>High employee turnover is one of the largest costs to employers. It includes the cost of re-hiring, training, ramp-up periods, loss of expertise, and higher workloads for other employees while that position is vacant. Voluntary turnover is often due to a disengaged workforce, and in search of jobs that offer better pay, more challenging work, and with a better culture of recognition. </a:t>
            </a:r>
            <a:endParaRPr/>
          </a:p>
          <a:p>
            <a:pPr marL="0" lvl="0" indent="0" algn="l" rtl="0">
              <a:spcBef>
                <a:spcPts val="0"/>
              </a:spcBef>
              <a:spcAft>
                <a:spcPts val="0"/>
              </a:spcAft>
              <a:buNone/>
            </a:pPr>
            <a:endParaRPr/>
          </a:p>
          <a:p>
            <a:pPr marL="0" lvl="0" indent="0" algn="l" rtl="0">
              <a:spcBef>
                <a:spcPts val="0"/>
              </a:spcBef>
              <a:spcAft>
                <a:spcPts val="0"/>
              </a:spcAft>
              <a:buNone/>
            </a:pPr>
            <a:r>
              <a:rPr lang="en"/>
              <a:t>The Bureau of Labor Statistics reports an average turnover rate of 44% annually in the US, as well as an average turnover costs at 38% of the annual salary. This includes hiring, training, ramp-up, loss of expertise during time, higher workloads for other employees while position is vacant.</a:t>
            </a:r>
            <a:endParaRPr/>
          </a:p>
          <a:p>
            <a:pPr marL="0" lvl="0" indent="0" algn="l" rtl="0">
              <a:spcBef>
                <a:spcPts val="0"/>
              </a:spcBef>
              <a:spcAft>
                <a:spcPts val="0"/>
              </a:spcAft>
              <a:buNone/>
            </a:pPr>
            <a:endParaRPr/>
          </a:p>
          <a:p>
            <a:pPr marL="0" lvl="0" indent="0" algn="l" rtl="0">
              <a:spcBef>
                <a:spcPts val="0"/>
              </a:spcBef>
              <a:spcAft>
                <a:spcPts val="0"/>
              </a:spcAft>
              <a:buNone/>
            </a:pPr>
            <a:r>
              <a:rPr lang="en"/>
              <a:t>Besin by Deloitte research found that companies that scored in the top 20% for building a “recognition-rich culture” had 31% lower turnover rates.</a:t>
            </a:r>
            <a:endParaRPr/>
          </a:p>
          <a:p>
            <a:pPr marL="0" lvl="0" indent="0" algn="l" rtl="0">
              <a:spcBef>
                <a:spcPts val="0"/>
              </a:spcBef>
              <a:spcAft>
                <a:spcPts val="0"/>
              </a:spcAft>
              <a:buNone/>
            </a:pPr>
            <a:endParaRPr/>
          </a:p>
          <a:p>
            <a:pPr marL="0" lvl="0" indent="0" algn="l" rtl="0">
              <a:spcBef>
                <a:spcPts val="0"/>
              </a:spcBef>
              <a:spcAft>
                <a:spcPts val="0"/>
              </a:spcAft>
              <a:buNone/>
            </a:pPr>
            <a:r>
              <a:rPr lang="en"/>
              <a:t>Turnover Savings = (45,000 x 44%) x ($50,000 x 38%) x 31%</a:t>
            </a:r>
            <a:endParaRPr/>
          </a:p>
          <a:p>
            <a:pPr marL="0" lvl="0" indent="0" algn="l" rtl="0">
              <a:spcBef>
                <a:spcPts val="0"/>
              </a:spcBef>
              <a:spcAft>
                <a:spcPts val="0"/>
              </a:spcAft>
              <a:buNone/>
            </a:pPr>
            <a:endParaRPr/>
          </a:p>
          <a:p>
            <a:pPr marL="0" lvl="0" indent="0" algn="l" rtl="0">
              <a:spcBef>
                <a:spcPts val="0"/>
              </a:spcBef>
              <a:spcAft>
                <a:spcPts val="0"/>
              </a:spcAft>
              <a:buNone/>
            </a:pPr>
            <a:r>
              <a:rPr lang="en"/>
              <a:t>Turnover Savings @ 31% = $116,622,000</a:t>
            </a:r>
            <a:endParaRPr/>
          </a:p>
          <a:p>
            <a:pPr marL="0" lvl="0" indent="0" algn="l" rtl="0">
              <a:spcBef>
                <a:spcPts val="0"/>
              </a:spcBef>
              <a:spcAft>
                <a:spcPts val="0"/>
              </a:spcAft>
              <a:buNone/>
            </a:pPr>
            <a:r>
              <a:rPr lang="en"/>
              <a:t>Turnover Savings @ 15% = $58,311,000</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On-boarding</a:t>
            </a:r>
            <a:r>
              <a:rPr lang="en"/>
              <a:t> new hires is a time consuming and expensive process. According to a survey by Korn Ferry, 74% of executives believe that on-boarding is a key factor in retaining new hires. The survey also showed that 67% of the executives believed that including mentors in on-boarding help new hires acclimate better, but half these companies did not have any mentorship programs in place. Having a mentor during on-boarding saves training time as well as improves new hire transition - this depends on commitments from older, highly engaged employees to create a welcoming environment.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On-boarding cost is the cost of lost productivity in a 60 working day on-boarding period, out of a 240 working day year. We estimate an engaged workforce can speed up on-boarding by 10%.</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 number of on-boarded employees include new employees through business growth (assumed to be 10% here) as well as from turnover (at 44%).</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On-boarding Savings = On-boarding Cost x Savings % x # of On-Boarded Employees</a:t>
            </a:r>
            <a:endParaRPr/>
          </a:p>
          <a:p>
            <a:pPr marL="0" lvl="0" indent="0" algn="l" rtl="0">
              <a:spcBef>
                <a:spcPts val="0"/>
              </a:spcBef>
              <a:spcAft>
                <a:spcPts val="0"/>
              </a:spcAft>
              <a:buClr>
                <a:schemeClr val="dk1"/>
              </a:buClr>
              <a:buSzPts val="1100"/>
              <a:buFont typeface="Arial"/>
              <a:buNone/>
            </a:pPr>
            <a:r>
              <a:rPr lang="en"/>
              <a:t>On-boarding Savings = (Training Period x Salary) Savings % x # Employees x (Growth + Turnover)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On-boarding Savings = (60/240 x $50,000) x 10% x 24,300 (10% Growth + 44% Turnover)</a:t>
            </a:r>
            <a:endParaRPr/>
          </a:p>
          <a:p>
            <a:pPr marL="0" lvl="0" indent="0" algn="l" rtl="0">
              <a:spcBef>
                <a:spcPts val="0"/>
              </a:spcBef>
              <a:spcAft>
                <a:spcPts val="0"/>
              </a:spcAft>
              <a:buNone/>
            </a:pPr>
            <a:r>
              <a:rPr lang="en"/>
              <a:t>On-boarding Savings = $30,375M+</a:t>
            </a:r>
            <a:endParaRPr/>
          </a:p>
          <a:p>
            <a:pPr marL="0" lvl="0" indent="0" algn="l" rtl="0">
              <a:spcBef>
                <a:spcPts val="0"/>
              </a:spcBef>
              <a:spcAft>
                <a:spcPts val="0"/>
              </a:spcAft>
              <a:buNone/>
            </a:pPr>
            <a:endParaRPr/>
          </a:p>
          <a:p>
            <a:pPr marL="0" lvl="0" indent="0" algn="l" rtl="0">
              <a:spcBef>
                <a:spcPts val="0"/>
              </a:spcBef>
              <a:spcAft>
                <a:spcPts val="0"/>
              </a:spcAft>
              <a:buNone/>
            </a:pPr>
            <a:r>
              <a:rPr lang="en" b="1"/>
              <a:t>Absenteeism</a:t>
            </a:r>
            <a:endParaRPr/>
          </a:p>
          <a:p>
            <a:pPr marL="0" lvl="0" indent="0" algn="l" rtl="0">
              <a:spcBef>
                <a:spcPts val="0"/>
              </a:spcBef>
              <a:spcAft>
                <a:spcPts val="0"/>
              </a:spcAft>
              <a:buNone/>
            </a:pPr>
            <a:r>
              <a:rPr lang="en"/>
              <a:t>Companies who move engagement scores from below average to above average can see a 50% reduction in absenteeism</a:t>
            </a:r>
            <a:endParaRPr/>
          </a:p>
          <a:p>
            <a:pPr marL="0" lvl="0" indent="0" algn="l" rtl="0">
              <a:spcBef>
                <a:spcPts val="0"/>
              </a:spcBef>
              <a:spcAft>
                <a:spcPts val="0"/>
              </a:spcAft>
              <a:buNone/>
            </a:pPr>
            <a:endParaRPr/>
          </a:p>
          <a:p>
            <a:pPr marL="0" lvl="0" indent="0" algn="l" rtl="0">
              <a:spcBef>
                <a:spcPts val="0"/>
              </a:spcBef>
              <a:spcAft>
                <a:spcPts val="0"/>
              </a:spcAft>
              <a:buNone/>
            </a:pPr>
            <a:r>
              <a:rPr lang="en"/>
              <a:t>Studies show that on average employees are absent 8 days per year. A 25% reduction would be 2 days per year, per employee.</a:t>
            </a:r>
            <a:endParaRPr/>
          </a:p>
          <a:p>
            <a:pPr marL="0" lvl="0" indent="0" algn="l" rtl="0">
              <a:spcBef>
                <a:spcPts val="0"/>
              </a:spcBef>
              <a:spcAft>
                <a:spcPts val="0"/>
              </a:spcAft>
              <a:buNone/>
            </a:pPr>
            <a:endParaRPr/>
          </a:p>
          <a:p>
            <a:pPr marL="0" lvl="0" indent="0" algn="l" rtl="0">
              <a:spcBef>
                <a:spcPts val="0"/>
              </a:spcBef>
              <a:spcAft>
                <a:spcPts val="0"/>
              </a:spcAft>
              <a:buNone/>
            </a:pPr>
            <a:r>
              <a:rPr lang="en"/>
              <a:t>$50,000/240 working days = $208/day</a:t>
            </a:r>
            <a:endParaRPr/>
          </a:p>
          <a:p>
            <a:pPr marL="0" lvl="0" indent="0" algn="l" rtl="0">
              <a:spcBef>
                <a:spcPts val="0"/>
              </a:spcBef>
              <a:spcAft>
                <a:spcPts val="0"/>
              </a:spcAft>
              <a:buNone/>
            </a:pPr>
            <a:r>
              <a:rPr lang="en"/>
              <a:t>2 days x 2 = $416</a:t>
            </a:r>
            <a:endParaRPr/>
          </a:p>
          <a:p>
            <a:pPr marL="0" lvl="0" indent="0" algn="l" rtl="0">
              <a:spcBef>
                <a:spcPts val="0"/>
              </a:spcBef>
              <a:spcAft>
                <a:spcPts val="0"/>
              </a:spcAft>
              <a:buNone/>
            </a:pPr>
            <a:endParaRPr/>
          </a:p>
          <a:p>
            <a:pPr marL="0" lvl="0" indent="0" algn="l" rtl="0">
              <a:spcBef>
                <a:spcPts val="0"/>
              </a:spcBef>
              <a:spcAft>
                <a:spcPts val="0"/>
              </a:spcAft>
              <a:buNone/>
            </a:pPr>
            <a:r>
              <a:rPr lang="en"/>
              <a:t>$416 x 45,000 = $18.75M</a:t>
            </a:r>
            <a:endParaRPr/>
          </a:p>
          <a:p>
            <a:pPr marL="0" lvl="0" indent="0" algn="l" rtl="0">
              <a:spcBef>
                <a:spcPts val="0"/>
              </a:spcBef>
              <a:spcAft>
                <a:spcPts val="0"/>
              </a:spcAft>
              <a:buNone/>
            </a:pPr>
            <a:endParaRPr/>
          </a:p>
          <a:p>
            <a:pPr marL="0" lvl="0" indent="0" algn="l" rtl="0">
              <a:spcBef>
                <a:spcPts val="0"/>
              </a:spcBef>
              <a:spcAft>
                <a:spcPts val="0"/>
              </a:spcAft>
              <a:buNone/>
            </a:pPr>
            <a:r>
              <a:rPr lang="en" b="1"/>
              <a:t>Efficiency Gains</a:t>
            </a:r>
            <a:endParaRPr/>
          </a:p>
          <a:p>
            <a:pPr marL="0" lvl="0" indent="0" algn="l" rtl="0">
              <a:spcBef>
                <a:spcPts val="0"/>
              </a:spcBef>
              <a:spcAft>
                <a:spcPts val="0"/>
              </a:spcAft>
              <a:buNone/>
            </a:pPr>
            <a:r>
              <a:rPr lang="en"/>
              <a:t>On average, you need to hire 1-2ppl for every thousand employees, to properly manage a recognition program in-house. Brookdale would need to hire 45-90 people.</a:t>
            </a:r>
            <a:endParaRPr/>
          </a:p>
          <a:p>
            <a:pPr marL="0" lvl="0" indent="0" algn="l" rtl="0">
              <a:spcBef>
                <a:spcPts val="0"/>
              </a:spcBef>
              <a:spcAft>
                <a:spcPts val="0"/>
              </a:spcAft>
              <a:buNone/>
            </a:pPr>
            <a:endParaRPr/>
          </a:p>
          <a:p>
            <a:pPr marL="0" lvl="0" indent="0" algn="l" rtl="0">
              <a:spcBef>
                <a:spcPts val="0"/>
              </a:spcBef>
              <a:spcAft>
                <a:spcPts val="0"/>
              </a:spcAft>
              <a:buNone/>
            </a:pPr>
            <a:r>
              <a:rPr lang="en"/>
              <a:t>45 x $50,000 = $2,250,000</a:t>
            </a:r>
            <a:endParaRPr/>
          </a:p>
          <a:p>
            <a:pPr marL="0" lvl="0" indent="0" algn="l" rtl="0">
              <a:spcBef>
                <a:spcPts val="0"/>
              </a:spcBef>
              <a:spcAft>
                <a:spcPts val="0"/>
              </a:spcAft>
              <a:buNone/>
            </a:pPr>
            <a:endParaRPr/>
          </a:p>
          <a:p>
            <a:pPr marL="0" lvl="0" indent="0" algn="l" rtl="0">
              <a:spcBef>
                <a:spcPts val="0"/>
              </a:spcBef>
              <a:spcAft>
                <a:spcPts val="0"/>
              </a:spcAft>
              <a:buNone/>
            </a:pPr>
            <a:r>
              <a:rPr lang="en" b="1"/>
              <a:t>Unclaimed</a:t>
            </a:r>
            <a:endParaRPr b="1"/>
          </a:p>
          <a:p>
            <a:pPr marL="0" lvl="0" indent="0" algn="l" rtl="0">
              <a:spcBef>
                <a:spcPts val="0"/>
              </a:spcBef>
              <a:spcAft>
                <a:spcPts val="0"/>
              </a:spcAft>
              <a:buNone/>
            </a:pPr>
            <a:r>
              <a:rPr lang="en"/>
              <a:t>10% of $22M in rewards is $2.2M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51c17a4922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51c17a4922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Productivity</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Research shows that companies with higher than average employee engagement levels benefit from 21% higher productivity.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For the purpose of incorporating different scenarios, let’s be conservative and estimate that an effective employee recognition program can lead to 10% higher productivity (i.e. your people could produce just 10% more, saving you from having to hire 10% more people to complete a job).</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Total Productivity Gain = # of Employees x Salary x Productivity Increase</a:t>
            </a:r>
            <a:endParaRPr/>
          </a:p>
          <a:p>
            <a:pPr marL="0" lvl="0" indent="0" algn="l" rtl="0">
              <a:spcBef>
                <a:spcPts val="0"/>
              </a:spcBef>
              <a:spcAft>
                <a:spcPts val="0"/>
              </a:spcAft>
              <a:buClr>
                <a:schemeClr val="dk1"/>
              </a:buClr>
              <a:buSzPts val="1100"/>
              <a:buFont typeface="Arial"/>
              <a:buNone/>
            </a:pPr>
            <a:r>
              <a:rPr lang="en"/>
              <a:t>Total Productivity Gain = 45,000 x $50,000 x 10%</a:t>
            </a:r>
            <a:endParaRPr/>
          </a:p>
          <a:p>
            <a:pPr marL="0" lvl="0" indent="0" algn="l" rtl="0">
              <a:spcBef>
                <a:spcPts val="0"/>
              </a:spcBef>
              <a:spcAft>
                <a:spcPts val="0"/>
              </a:spcAft>
              <a:buNone/>
            </a:pPr>
            <a:r>
              <a:rPr lang="en"/>
              <a:t>Total Productivity Gain = $225M</a:t>
            </a:r>
            <a:endParaRPr/>
          </a:p>
          <a:p>
            <a:pPr marL="0" lvl="0" indent="0" algn="l" rtl="0">
              <a:spcBef>
                <a:spcPts val="0"/>
              </a:spcBef>
              <a:spcAft>
                <a:spcPts val="0"/>
              </a:spcAft>
              <a:buNone/>
            </a:pPr>
            <a:endParaRPr/>
          </a:p>
          <a:p>
            <a:pPr marL="0" lvl="0" indent="0" algn="l" rtl="0">
              <a:spcBef>
                <a:spcPts val="0"/>
              </a:spcBef>
              <a:spcAft>
                <a:spcPts val="0"/>
              </a:spcAft>
              <a:buNone/>
            </a:pPr>
            <a:r>
              <a:rPr lang="en" b="1"/>
              <a:t>Retention </a:t>
            </a:r>
            <a:endParaRPr b="1"/>
          </a:p>
          <a:p>
            <a:pPr marL="0" lvl="0" indent="0" algn="l" rtl="0">
              <a:spcBef>
                <a:spcPts val="0"/>
              </a:spcBef>
              <a:spcAft>
                <a:spcPts val="0"/>
              </a:spcAft>
              <a:buNone/>
            </a:pPr>
            <a:r>
              <a:rPr lang="en"/>
              <a:t>High employee turnover is one of the largest costs to employers. It includes the cost of re-hiring, training, ramp-up periods, loss of expertise, and higher workloads for other employees while that position is vacant. Voluntary turnover is often due to a disengaged workforce, and in search of jobs that offer better pay, more challenging work, and with a better culture of recognition. </a:t>
            </a:r>
            <a:endParaRPr/>
          </a:p>
          <a:p>
            <a:pPr marL="0" lvl="0" indent="0" algn="l" rtl="0">
              <a:spcBef>
                <a:spcPts val="0"/>
              </a:spcBef>
              <a:spcAft>
                <a:spcPts val="0"/>
              </a:spcAft>
              <a:buNone/>
            </a:pPr>
            <a:endParaRPr/>
          </a:p>
          <a:p>
            <a:pPr marL="0" lvl="0" indent="0" algn="l" rtl="0">
              <a:spcBef>
                <a:spcPts val="0"/>
              </a:spcBef>
              <a:spcAft>
                <a:spcPts val="0"/>
              </a:spcAft>
              <a:buNone/>
            </a:pPr>
            <a:r>
              <a:rPr lang="en"/>
              <a:t>The Bureau of Labor Statistics reports an average turnover rate of 44% annually in the US, as well as an average turnover costs at 38% of the annual salary. This includes hiring, training, ramp-up, loss of expertise during time, higher workloads for other employees while position is vacant.</a:t>
            </a:r>
            <a:endParaRPr/>
          </a:p>
          <a:p>
            <a:pPr marL="0" lvl="0" indent="0" algn="l" rtl="0">
              <a:spcBef>
                <a:spcPts val="0"/>
              </a:spcBef>
              <a:spcAft>
                <a:spcPts val="0"/>
              </a:spcAft>
              <a:buNone/>
            </a:pPr>
            <a:endParaRPr/>
          </a:p>
          <a:p>
            <a:pPr marL="0" lvl="0" indent="0" algn="l" rtl="0">
              <a:spcBef>
                <a:spcPts val="0"/>
              </a:spcBef>
              <a:spcAft>
                <a:spcPts val="0"/>
              </a:spcAft>
              <a:buNone/>
            </a:pPr>
            <a:r>
              <a:rPr lang="en"/>
              <a:t>Besin by Deloitte research found that companies that scored in the top 20% for building a “recognition-rich culture” had 31% lower turnover rates.</a:t>
            </a:r>
            <a:endParaRPr/>
          </a:p>
          <a:p>
            <a:pPr marL="0" lvl="0" indent="0" algn="l" rtl="0">
              <a:spcBef>
                <a:spcPts val="0"/>
              </a:spcBef>
              <a:spcAft>
                <a:spcPts val="0"/>
              </a:spcAft>
              <a:buNone/>
            </a:pPr>
            <a:endParaRPr/>
          </a:p>
          <a:p>
            <a:pPr marL="0" lvl="0" indent="0" algn="l" rtl="0">
              <a:spcBef>
                <a:spcPts val="0"/>
              </a:spcBef>
              <a:spcAft>
                <a:spcPts val="0"/>
              </a:spcAft>
              <a:buNone/>
            </a:pPr>
            <a:r>
              <a:rPr lang="en"/>
              <a:t>Turnover Savings = (45,000 x 44%) x ($50,000 x 38%) x 31%</a:t>
            </a:r>
            <a:endParaRPr/>
          </a:p>
          <a:p>
            <a:pPr marL="0" lvl="0" indent="0" algn="l" rtl="0">
              <a:spcBef>
                <a:spcPts val="0"/>
              </a:spcBef>
              <a:spcAft>
                <a:spcPts val="0"/>
              </a:spcAft>
              <a:buNone/>
            </a:pPr>
            <a:endParaRPr/>
          </a:p>
          <a:p>
            <a:pPr marL="0" lvl="0" indent="0" algn="l" rtl="0">
              <a:spcBef>
                <a:spcPts val="0"/>
              </a:spcBef>
              <a:spcAft>
                <a:spcPts val="0"/>
              </a:spcAft>
              <a:buNone/>
            </a:pPr>
            <a:r>
              <a:rPr lang="en"/>
              <a:t>Turnover Savings @ 31% = $116,622,000</a:t>
            </a:r>
            <a:endParaRPr/>
          </a:p>
          <a:p>
            <a:pPr marL="0" lvl="0" indent="0" algn="l" rtl="0">
              <a:spcBef>
                <a:spcPts val="0"/>
              </a:spcBef>
              <a:spcAft>
                <a:spcPts val="0"/>
              </a:spcAft>
              <a:buNone/>
            </a:pPr>
            <a:r>
              <a:rPr lang="en"/>
              <a:t>Turnover Savings @ 15% = $58,311,000</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On-boarding</a:t>
            </a:r>
            <a:r>
              <a:rPr lang="en"/>
              <a:t> new hires is a time consuming and expensive process. According to a survey by Korn Ferry, 74% of executives believe that on-boarding is a key factor in retaining new hires. The survey also showed that 67% of the executives believed that including mentors in on-boarding help new hires acclimate better, but half these companies did not have any mentorship programs in place. Having a mentor during on-boarding saves training time as well as improves new hire transition - this depends on commitments from older, highly engaged employees to create a welcoming environment.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On-boarding cost is the cost of lost productivity in a 60 working day on-boarding period, out of a 240 working day year. We estimate an engaged workforce can speed up on-boarding by 10%.</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 number of on-boarded employees include new employees through business growth (assumed to be 10% here) as well as from turnover (at 44%).</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On-boarding Savings = On-boarding Cost x Savings % x # of On-Boarded Employees</a:t>
            </a:r>
            <a:endParaRPr/>
          </a:p>
          <a:p>
            <a:pPr marL="0" lvl="0" indent="0" algn="l" rtl="0">
              <a:spcBef>
                <a:spcPts val="0"/>
              </a:spcBef>
              <a:spcAft>
                <a:spcPts val="0"/>
              </a:spcAft>
              <a:buClr>
                <a:schemeClr val="dk1"/>
              </a:buClr>
              <a:buSzPts val="1100"/>
              <a:buFont typeface="Arial"/>
              <a:buNone/>
            </a:pPr>
            <a:r>
              <a:rPr lang="en"/>
              <a:t>On-boarding Savings = (Training Period x Salary) Savings % x # Employees x (Growth + Turnover)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On-boarding Savings = (60/240 x $50,000) x 10% x 24,300 (10% Growth + 44% Turnover)</a:t>
            </a:r>
            <a:endParaRPr/>
          </a:p>
          <a:p>
            <a:pPr marL="0" lvl="0" indent="0" algn="l" rtl="0">
              <a:spcBef>
                <a:spcPts val="0"/>
              </a:spcBef>
              <a:spcAft>
                <a:spcPts val="0"/>
              </a:spcAft>
              <a:buNone/>
            </a:pPr>
            <a:r>
              <a:rPr lang="en"/>
              <a:t>On-boarding Savings = $30,375M+</a:t>
            </a:r>
            <a:endParaRPr/>
          </a:p>
          <a:p>
            <a:pPr marL="0" lvl="0" indent="0" algn="l" rtl="0">
              <a:spcBef>
                <a:spcPts val="0"/>
              </a:spcBef>
              <a:spcAft>
                <a:spcPts val="0"/>
              </a:spcAft>
              <a:buNone/>
            </a:pPr>
            <a:endParaRPr/>
          </a:p>
          <a:p>
            <a:pPr marL="0" lvl="0" indent="0" algn="l" rtl="0">
              <a:spcBef>
                <a:spcPts val="0"/>
              </a:spcBef>
              <a:spcAft>
                <a:spcPts val="0"/>
              </a:spcAft>
              <a:buNone/>
            </a:pPr>
            <a:r>
              <a:rPr lang="en" b="1"/>
              <a:t>Absenteeism</a:t>
            </a:r>
            <a:endParaRPr/>
          </a:p>
          <a:p>
            <a:pPr marL="0" lvl="0" indent="0" algn="l" rtl="0">
              <a:spcBef>
                <a:spcPts val="0"/>
              </a:spcBef>
              <a:spcAft>
                <a:spcPts val="0"/>
              </a:spcAft>
              <a:buNone/>
            </a:pPr>
            <a:r>
              <a:rPr lang="en"/>
              <a:t>Companies who move engagement scores from below average to above average can see a 50% reduction in absenteeism</a:t>
            </a:r>
            <a:endParaRPr/>
          </a:p>
          <a:p>
            <a:pPr marL="0" lvl="0" indent="0" algn="l" rtl="0">
              <a:spcBef>
                <a:spcPts val="0"/>
              </a:spcBef>
              <a:spcAft>
                <a:spcPts val="0"/>
              </a:spcAft>
              <a:buNone/>
            </a:pPr>
            <a:endParaRPr/>
          </a:p>
          <a:p>
            <a:pPr marL="0" lvl="0" indent="0" algn="l" rtl="0">
              <a:spcBef>
                <a:spcPts val="0"/>
              </a:spcBef>
              <a:spcAft>
                <a:spcPts val="0"/>
              </a:spcAft>
              <a:buNone/>
            </a:pPr>
            <a:r>
              <a:rPr lang="en"/>
              <a:t>Studies show that on average employees are absent 8 days per year. A 25% reduction would be 2 days per year, per employee.</a:t>
            </a:r>
            <a:endParaRPr/>
          </a:p>
          <a:p>
            <a:pPr marL="0" lvl="0" indent="0" algn="l" rtl="0">
              <a:spcBef>
                <a:spcPts val="0"/>
              </a:spcBef>
              <a:spcAft>
                <a:spcPts val="0"/>
              </a:spcAft>
              <a:buNone/>
            </a:pPr>
            <a:endParaRPr/>
          </a:p>
          <a:p>
            <a:pPr marL="0" lvl="0" indent="0" algn="l" rtl="0">
              <a:spcBef>
                <a:spcPts val="0"/>
              </a:spcBef>
              <a:spcAft>
                <a:spcPts val="0"/>
              </a:spcAft>
              <a:buNone/>
            </a:pPr>
            <a:r>
              <a:rPr lang="en"/>
              <a:t>$50,000/240 working days = $208/day</a:t>
            </a:r>
            <a:endParaRPr/>
          </a:p>
          <a:p>
            <a:pPr marL="0" lvl="0" indent="0" algn="l" rtl="0">
              <a:spcBef>
                <a:spcPts val="0"/>
              </a:spcBef>
              <a:spcAft>
                <a:spcPts val="0"/>
              </a:spcAft>
              <a:buNone/>
            </a:pPr>
            <a:r>
              <a:rPr lang="en"/>
              <a:t>2 days x 2 = $416</a:t>
            </a:r>
            <a:endParaRPr/>
          </a:p>
          <a:p>
            <a:pPr marL="0" lvl="0" indent="0" algn="l" rtl="0">
              <a:spcBef>
                <a:spcPts val="0"/>
              </a:spcBef>
              <a:spcAft>
                <a:spcPts val="0"/>
              </a:spcAft>
              <a:buNone/>
            </a:pPr>
            <a:endParaRPr/>
          </a:p>
          <a:p>
            <a:pPr marL="0" lvl="0" indent="0" algn="l" rtl="0">
              <a:spcBef>
                <a:spcPts val="0"/>
              </a:spcBef>
              <a:spcAft>
                <a:spcPts val="0"/>
              </a:spcAft>
              <a:buNone/>
            </a:pPr>
            <a:r>
              <a:rPr lang="en"/>
              <a:t>$416 x 45,000 = $18.75M</a:t>
            </a:r>
            <a:endParaRPr/>
          </a:p>
          <a:p>
            <a:pPr marL="0" lvl="0" indent="0" algn="l" rtl="0">
              <a:spcBef>
                <a:spcPts val="0"/>
              </a:spcBef>
              <a:spcAft>
                <a:spcPts val="0"/>
              </a:spcAft>
              <a:buNone/>
            </a:pPr>
            <a:endParaRPr/>
          </a:p>
          <a:p>
            <a:pPr marL="0" lvl="0" indent="0" algn="l" rtl="0">
              <a:spcBef>
                <a:spcPts val="0"/>
              </a:spcBef>
              <a:spcAft>
                <a:spcPts val="0"/>
              </a:spcAft>
              <a:buNone/>
            </a:pPr>
            <a:r>
              <a:rPr lang="en" b="1"/>
              <a:t>Efficiency Gains</a:t>
            </a:r>
            <a:endParaRPr/>
          </a:p>
          <a:p>
            <a:pPr marL="0" lvl="0" indent="0" algn="l" rtl="0">
              <a:spcBef>
                <a:spcPts val="0"/>
              </a:spcBef>
              <a:spcAft>
                <a:spcPts val="0"/>
              </a:spcAft>
              <a:buNone/>
            </a:pPr>
            <a:r>
              <a:rPr lang="en"/>
              <a:t>On average, you need to hire 1-2ppl for every thousand employees, to properly manage a recognition program in-house. Brookdale would need to hire 45-90 people.</a:t>
            </a:r>
            <a:endParaRPr/>
          </a:p>
          <a:p>
            <a:pPr marL="0" lvl="0" indent="0" algn="l" rtl="0">
              <a:spcBef>
                <a:spcPts val="0"/>
              </a:spcBef>
              <a:spcAft>
                <a:spcPts val="0"/>
              </a:spcAft>
              <a:buNone/>
            </a:pPr>
            <a:endParaRPr/>
          </a:p>
          <a:p>
            <a:pPr marL="0" lvl="0" indent="0" algn="l" rtl="0">
              <a:spcBef>
                <a:spcPts val="0"/>
              </a:spcBef>
              <a:spcAft>
                <a:spcPts val="0"/>
              </a:spcAft>
              <a:buNone/>
            </a:pPr>
            <a:r>
              <a:rPr lang="en"/>
              <a:t>45 x $50,000 = $2,250,000</a:t>
            </a:r>
            <a:endParaRPr/>
          </a:p>
          <a:p>
            <a:pPr marL="0" lvl="0" indent="0" algn="l" rtl="0">
              <a:spcBef>
                <a:spcPts val="0"/>
              </a:spcBef>
              <a:spcAft>
                <a:spcPts val="0"/>
              </a:spcAft>
              <a:buNone/>
            </a:pPr>
            <a:endParaRPr/>
          </a:p>
          <a:p>
            <a:pPr marL="0" lvl="0" indent="0" algn="l" rtl="0">
              <a:spcBef>
                <a:spcPts val="0"/>
              </a:spcBef>
              <a:spcAft>
                <a:spcPts val="0"/>
              </a:spcAft>
              <a:buNone/>
            </a:pPr>
            <a:r>
              <a:rPr lang="en" b="1"/>
              <a:t>Unclaimed</a:t>
            </a:r>
            <a:endParaRPr b="1"/>
          </a:p>
          <a:p>
            <a:pPr marL="0" lvl="0" indent="0" algn="l" rtl="0">
              <a:spcBef>
                <a:spcPts val="0"/>
              </a:spcBef>
              <a:spcAft>
                <a:spcPts val="0"/>
              </a:spcAft>
              <a:buNone/>
            </a:pPr>
            <a:r>
              <a:rPr lang="en"/>
              <a:t>10% of $22M in rewards is $2.2M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51c17a4922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51c17a4922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75370d2d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75370d2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51c17a4922_4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51c17a4922_4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51c17a4922_4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51c17a4922_4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51c17a4922_4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51c17a4922_4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51c17a4922_4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51c17a4922_4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51c17a4922_4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51c17a4922_4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48732f923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48732f923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65dddbcb1a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65dddbcb1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65dddbcb1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65dddbcb1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48732f923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48732f923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48732f923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48732f923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48732f923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48732f923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48732f930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48732f930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20.xml"/><Relationship Id="rId11" Type="http://schemas.openxmlformats.org/officeDocument/2006/relationships/slide" Target="slide23.xml"/><Relationship Id="rId5" Type="http://schemas.openxmlformats.org/officeDocument/2006/relationships/image" Target="../media/image12.png"/><Relationship Id="rId10" Type="http://schemas.openxmlformats.org/officeDocument/2006/relationships/slide" Target="slide24.xml"/><Relationship Id="rId4" Type="http://schemas.openxmlformats.org/officeDocument/2006/relationships/image" Target="../media/image11.png"/><Relationship Id="rId9" Type="http://schemas.openxmlformats.org/officeDocument/2006/relationships/slide" Target="slide22.xml"/></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slide" Target="slide20.xml"/><Relationship Id="rId11" Type="http://schemas.openxmlformats.org/officeDocument/2006/relationships/slide" Target="slide23.xml"/><Relationship Id="rId5" Type="http://schemas.openxmlformats.org/officeDocument/2006/relationships/image" Target="../media/image12.png"/><Relationship Id="rId10" Type="http://schemas.openxmlformats.org/officeDocument/2006/relationships/slide" Target="slide24.xml"/><Relationship Id="rId4" Type="http://schemas.openxmlformats.org/officeDocument/2006/relationships/image" Target="../media/image11.png"/><Relationship Id="rId9" Type="http://schemas.openxmlformats.org/officeDocument/2006/relationships/slide" Target="slide22.xml"/></Relationships>
</file>

<file path=ppt/slides/_rels/slide16.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slide" Target="slide20.xml"/><Relationship Id="rId11" Type="http://schemas.openxmlformats.org/officeDocument/2006/relationships/slide" Target="slide23.xml"/><Relationship Id="rId5" Type="http://schemas.openxmlformats.org/officeDocument/2006/relationships/image" Target="../media/image12.png"/><Relationship Id="rId10" Type="http://schemas.openxmlformats.org/officeDocument/2006/relationships/slide" Target="slide24.xml"/><Relationship Id="rId4" Type="http://schemas.openxmlformats.org/officeDocument/2006/relationships/image" Target="../media/image11.png"/><Relationship Id="rId9" Type="http://schemas.openxmlformats.org/officeDocument/2006/relationships/slide" Target="slide22.xml"/></Relationships>
</file>

<file path=ppt/slides/_rels/slide17.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slide" Target="slide20.xml"/><Relationship Id="rId11" Type="http://schemas.openxmlformats.org/officeDocument/2006/relationships/slide" Target="slide23.xml"/><Relationship Id="rId5" Type="http://schemas.openxmlformats.org/officeDocument/2006/relationships/image" Target="../media/image12.png"/><Relationship Id="rId10" Type="http://schemas.openxmlformats.org/officeDocument/2006/relationships/slide" Target="slide24.xml"/><Relationship Id="rId4" Type="http://schemas.openxmlformats.org/officeDocument/2006/relationships/image" Target="../media/image11.png"/><Relationship Id="rId9" Type="http://schemas.openxmlformats.org/officeDocument/2006/relationships/slide" Target="slide22.xml"/></Relationships>
</file>

<file path=ppt/slides/_rels/slide18.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slide" Target="slide20.xml"/><Relationship Id="rId11" Type="http://schemas.openxmlformats.org/officeDocument/2006/relationships/slide" Target="slide23.xml"/><Relationship Id="rId5" Type="http://schemas.openxmlformats.org/officeDocument/2006/relationships/image" Target="../media/image12.png"/><Relationship Id="rId10" Type="http://schemas.openxmlformats.org/officeDocument/2006/relationships/slide" Target="slide24.xml"/><Relationship Id="rId4" Type="http://schemas.openxmlformats.org/officeDocument/2006/relationships/image" Target="../media/image11.png"/><Relationship Id="rId9" Type="http://schemas.openxmlformats.org/officeDocument/2006/relationships/slide" Target="slide2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guusto.com/roi-calculato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18000"/>
          </a:blip>
          <a:srcRect b="25003"/>
          <a:stretch/>
        </p:blipFill>
        <p:spPr>
          <a:xfrm>
            <a:off x="0" y="0"/>
            <a:ext cx="9144003" cy="5143500"/>
          </a:xfrm>
          <a:prstGeom prst="rect">
            <a:avLst/>
          </a:prstGeom>
          <a:noFill/>
          <a:ln>
            <a:noFill/>
          </a:ln>
        </p:spPr>
      </p:pic>
      <p:sp>
        <p:nvSpPr>
          <p:cNvPr id="55" name="Google Shape;55;p13"/>
          <p:cNvSpPr txBox="1">
            <a:spLocks noGrp="1"/>
          </p:cNvSpPr>
          <p:nvPr>
            <p:ph type="ctrTitle"/>
          </p:nvPr>
        </p:nvSpPr>
        <p:spPr>
          <a:xfrm>
            <a:off x="311700" y="2100138"/>
            <a:ext cx="8520600" cy="1041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solidFill>
                  <a:srgbClr val="073763"/>
                </a:solidFill>
                <a:latin typeface="Open Sans"/>
                <a:ea typeface="Open Sans"/>
                <a:cs typeface="Open Sans"/>
                <a:sym typeface="Open Sans"/>
              </a:rPr>
              <a:t>Company Name</a:t>
            </a:r>
            <a:endParaRPr b="1">
              <a:solidFill>
                <a:srgbClr val="073763"/>
              </a:solidFill>
              <a:latin typeface="Open Sans"/>
              <a:ea typeface="Open Sans"/>
              <a:cs typeface="Open Sans"/>
              <a:sym typeface="Open Sans"/>
            </a:endParaRPr>
          </a:p>
        </p:txBody>
      </p:sp>
      <p:sp>
        <p:nvSpPr>
          <p:cNvPr id="56" name="Google Shape;56;p13"/>
          <p:cNvSpPr txBox="1">
            <a:spLocks noGrp="1"/>
          </p:cNvSpPr>
          <p:nvPr>
            <p:ph type="subTitle" idx="1"/>
          </p:nvPr>
        </p:nvSpPr>
        <p:spPr>
          <a:xfrm>
            <a:off x="311700" y="1779263"/>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solidFill>
                  <a:srgbClr val="327472"/>
                </a:solidFill>
                <a:latin typeface="Open Sans"/>
                <a:ea typeface="Open Sans"/>
                <a:cs typeface="Open Sans"/>
                <a:sym typeface="Open Sans"/>
              </a:rPr>
              <a:t>Building a Culture of Recognition at</a:t>
            </a:r>
            <a:endParaRPr b="1">
              <a:solidFill>
                <a:srgbClr val="327472"/>
              </a:solidFill>
              <a:latin typeface="Open Sans"/>
              <a:ea typeface="Open Sans"/>
              <a:cs typeface="Open Sans"/>
              <a:sym typeface="Open Sans"/>
            </a:endParaRPr>
          </a:p>
        </p:txBody>
      </p:sp>
      <p:pic>
        <p:nvPicPr>
          <p:cNvPr id="57" name="Google Shape;57;p13"/>
          <p:cNvPicPr preferRelativeResize="0"/>
          <p:nvPr/>
        </p:nvPicPr>
        <p:blipFill>
          <a:blip r:embed="rId4">
            <a:alphaModFix/>
          </a:blip>
          <a:stretch>
            <a:fillRect/>
          </a:stretch>
        </p:blipFill>
        <p:spPr>
          <a:xfrm>
            <a:off x="8417302" y="4492576"/>
            <a:ext cx="579676" cy="493927"/>
          </a:xfrm>
          <a:prstGeom prst="rect">
            <a:avLst/>
          </a:prstGeom>
          <a:noFill/>
          <a:ln>
            <a:noFill/>
          </a:ln>
        </p:spPr>
      </p:pic>
      <p:sp>
        <p:nvSpPr>
          <p:cNvPr id="58" name="Google Shape;58;p13"/>
          <p:cNvSpPr/>
          <p:nvPr/>
        </p:nvSpPr>
        <p:spPr>
          <a:xfrm>
            <a:off x="430700" y="3682325"/>
            <a:ext cx="2142600" cy="1057800"/>
          </a:xfrm>
          <a:prstGeom prst="wedgeRoundRectCallout">
            <a:avLst>
              <a:gd name="adj1" fmla="val 37277"/>
              <a:gd name="adj2" fmla="val -85614"/>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Deliver impact from the beginning by including your company name, logo, and objective.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rot="-5400000">
            <a:off x="7771713" y="3122275"/>
            <a:ext cx="20322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Appendix A</a:t>
            </a:r>
            <a:endParaRPr sz="2000" b="1">
              <a:solidFill>
                <a:schemeClr val="accent5"/>
              </a:solidFill>
              <a:latin typeface="Open Sans"/>
              <a:ea typeface="Open Sans"/>
              <a:cs typeface="Open Sans"/>
              <a:sym typeface="Open Sans"/>
            </a:endParaRPr>
          </a:p>
        </p:txBody>
      </p:sp>
      <p:sp>
        <p:nvSpPr>
          <p:cNvPr id="170" name="Google Shape;170;p22"/>
          <p:cNvSpPr txBox="1">
            <a:spLocks noGrp="1"/>
          </p:cNvSpPr>
          <p:nvPr>
            <p:ph type="body" idx="1"/>
          </p:nvPr>
        </p:nvSpPr>
        <p:spPr>
          <a:xfrm>
            <a:off x="655475" y="714000"/>
            <a:ext cx="3813600" cy="39342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2440">
                <a:solidFill>
                  <a:srgbClr val="073763"/>
                </a:solidFill>
                <a:latin typeface="Open Sans SemiBold"/>
                <a:ea typeface="Open Sans SemiBold"/>
                <a:cs typeface="Open Sans SemiBold"/>
                <a:sym typeface="Open Sans SemiBold"/>
              </a:rPr>
              <a:t>Why is having an employee recognition program important?</a:t>
            </a:r>
            <a:endParaRPr sz="2440">
              <a:solidFill>
                <a:srgbClr val="073763"/>
              </a:solidFill>
              <a:latin typeface="Open Sans SemiBold"/>
              <a:ea typeface="Open Sans SemiBold"/>
              <a:cs typeface="Open Sans SemiBold"/>
              <a:sym typeface="Open Sans SemiBold"/>
            </a:endParaRPr>
          </a:p>
          <a:p>
            <a:pPr marL="0" lvl="0" indent="0" algn="l" rtl="0">
              <a:spcBef>
                <a:spcPts val="1200"/>
              </a:spcBef>
              <a:spcAft>
                <a:spcPts val="0"/>
              </a:spcAft>
              <a:buClr>
                <a:schemeClr val="dk1"/>
              </a:buClr>
              <a:buSzPct val="61111"/>
              <a:buFont typeface="Arial"/>
              <a:buNone/>
            </a:pPr>
            <a:r>
              <a:rPr lang="en">
                <a:solidFill>
                  <a:srgbClr val="073763"/>
                </a:solidFill>
                <a:latin typeface="Open Sans"/>
                <a:ea typeface="Open Sans"/>
                <a:cs typeface="Open Sans"/>
                <a:sym typeface="Open Sans"/>
              </a:rPr>
              <a:t>A common reason that employees leave their jobs is due to </a:t>
            </a:r>
            <a:r>
              <a:rPr lang="en" b="1">
                <a:solidFill>
                  <a:schemeClr val="accent5"/>
                </a:solidFill>
                <a:latin typeface="Open Sans"/>
                <a:ea typeface="Open Sans"/>
                <a:cs typeface="Open Sans"/>
                <a:sym typeface="Open Sans"/>
              </a:rPr>
              <a:t>lack of recognition</a:t>
            </a:r>
            <a:r>
              <a:rPr lang="en">
                <a:solidFill>
                  <a:srgbClr val="073763"/>
                </a:solidFill>
                <a:latin typeface="Open Sans"/>
                <a:ea typeface="Open Sans"/>
                <a:cs typeface="Open Sans"/>
                <a:sym typeface="Open Sans"/>
              </a:rPr>
              <a:t>. </a:t>
            </a:r>
            <a:r>
              <a:rPr lang="en" b="1">
                <a:solidFill>
                  <a:schemeClr val="accent5"/>
                </a:solidFill>
                <a:latin typeface="Open Sans"/>
                <a:ea typeface="Open Sans"/>
                <a:cs typeface="Open Sans"/>
                <a:sym typeface="Open Sans"/>
              </a:rPr>
              <a:t>Millennials want immediate rewards</a:t>
            </a:r>
            <a:r>
              <a:rPr lang="en">
                <a:solidFill>
                  <a:srgbClr val="073763"/>
                </a:solidFill>
                <a:latin typeface="Open Sans"/>
                <a:ea typeface="Open Sans"/>
                <a:cs typeface="Open Sans"/>
                <a:sym typeface="Open Sans"/>
              </a:rPr>
              <a:t> for recognition and companies need platforms to support their employees.</a:t>
            </a:r>
            <a:endParaRPr>
              <a:solidFill>
                <a:srgbClr val="073763"/>
              </a:solidFill>
              <a:latin typeface="Open Sans"/>
              <a:ea typeface="Open Sans"/>
              <a:cs typeface="Open Sans"/>
              <a:sym typeface="Open Sans"/>
            </a:endParaRPr>
          </a:p>
          <a:p>
            <a:pPr marL="0" lvl="0" indent="0" algn="l" rtl="0">
              <a:spcBef>
                <a:spcPts val="1200"/>
              </a:spcBef>
              <a:spcAft>
                <a:spcPts val="1200"/>
              </a:spcAft>
              <a:buNone/>
            </a:pPr>
            <a:r>
              <a:rPr lang="en">
                <a:solidFill>
                  <a:srgbClr val="073763"/>
                </a:solidFill>
                <a:latin typeface="Open Sans"/>
                <a:ea typeface="Open Sans"/>
                <a:cs typeface="Open Sans"/>
                <a:sym typeface="Open Sans"/>
              </a:rPr>
              <a:t>Having an employee recognition program is a great way to </a:t>
            </a:r>
            <a:r>
              <a:rPr lang="en" b="1">
                <a:solidFill>
                  <a:schemeClr val="accent5"/>
                </a:solidFill>
                <a:latin typeface="Open Sans"/>
                <a:ea typeface="Open Sans"/>
                <a:cs typeface="Open Sans"/>
                <a:sym typeface="Open Sans"/>
              </a:rPr>
              <a:t>inspire performance</a:t>
            </a:r>
            <a:r>
              <a:rPr lang="en">
                <a:solidFill>
                  <a:srgbClr val="073763"/>
                </a:solidFill>
                <a:latin typeface="Open Sans"/>
                <a:ea typeface="Open Sans"/>
                <a:cs typeface="Open Sans"/>
                <a:sym typeface="Open Sans"/>
              </a:rPr>
              <a:t>, increase productivity and build an amazing company culture. Not only does employee recognition keep your current employees engaged, but it also helps you attract the best candidates and retain your top talent.</a:t>
            </a:r>
            <a:endParaRPr>
              <a:solidFill>
                <a:srgbClr val="073763"/>
              </a:solidFill>
              <a:latin typeface="Open Sans"/>
              <a:ea typeface="Open Sans"/>
              <a:cs typeface="Open Sans"/>
              <a:sym typeface="Open Sans"/>
            </a:endParaRPr>
          </a:p>
        </p:txBody>
      </p:sp>
      <p:pic>
        <p:nvPicPr>
          <p:cNvPr id="171" name="Google Shape;171;p22"/>
          <p:cNvPicPr preferRelativeResize="0"/>
          <p:nvPr/>
        </p:nvPicPr>
        <p:blipFill>
          <a:blip r:embed="rId3">
            <a:alphaModFix/>
          </a:blip>
          <a:stretch>
            <a:fillRect/>
          </a:stretch>
        </p:blipFill>
        <p:spPr>
          <a:xfrm>
            <a:off x="8659479" y="4568870"/>
            <a:ext cx="256666" cy="372100"/>
          </a:xfrm>
          <a:prstGeom prst="rect">
            <a:avLst/>
          </a:prstGeom>
          <a:noFill/>
          <a:ln>
            <a:noFill/>
          </a:ln>
        </p:spPr>
      </p:pic>
      <p:graphicFrame>
        <p:nvGraphicFramePr>
          <p:cNvPr id="172" name="Google Shape;172;p22"/>
          <p:cNvGraphicFramePr/>
          <p:nvPr/>
        </p:nvGraphicFramePr>
        <p:xfrm>
          <a:off x="4892100" y="1280338"/>
          <a:ext cx="3186350" cy="2582825"/>
        </p:xfrm>
        <a:graphic>
          <a:graphicData uri="http://schemas.openxmlformats.org/drawingml/2006/table">
            <a:tbl>
              <a:tblPr>
                <a:noFill/>
                <a:tableStyleId>{FA699B92-41FD-4508-A23E-32C38E9F4A81}</a:tableStyleId>
              </a:tblPr>
              <a:tblGrid>
                <a:gridCol w="1593175">
                  <a:extLst>
                    <a:ext uri="{9D8B030D-6E8A-4147-A177-3AD203B41FA5}">
                      <a16:colId xmlns:a16="http://schemas.microsoft.com/office/drawing/2014/main" val="20000"/>
                    </a:ext>
                  </a:extLst>
                </a:gridCol>
                <a:gridCol w="1593175">
                  <a:extLst>
                    <a:ext uri="{9D8B030D-6E8A-4147-A177-3AD203B41FA5}">
                      <a16:colId xmlns:a16="http://schemas.microsoft.com/office/drawing/2014/main" val="20001"/>
                    </a:ext>
                  </a:extLst>
                </a:gridCol>
              </a:tblGrid>
              <a:tr h="1256975">
                <a:tc>
                  <a:txBody>
                    <a:bodyPr/>
                    <a:lstStyle/>
                    <a:p>
                      <a:pPr marL="0" lvl="0" indent="0" algn="l" rtl="0">
                        <a:spcBef>
                          <a:spcPts val="0"/>
                        </a:spcBef>
                        <a:spcAft>
                          <a:spcPts val="0"/>
                        </a:spcAft>
                        <a:buClr>
                          <a:schemeClr val="dk1"/>
                        </a:buClr>
                        <a:buSzPts val="1100"/>
                        <a:buFont typeface="Arial"/>
                        <a:buNone/>
                      </a:pPr>
                      <a:r>
                        <a:rPr lang="en" sz="2500" b="1">
                          <a:solidFill>
                            <a:schemeClr val="accent5"/>
                          </a:solidFill>
                          <a:latin typeface="Open Sans"/>
                          <a:ea typeface="Open Sans"/>
                          <a:cs typeface="Open Sans"/>
                          <a:sym typeface="Open Sans"/>
                        </a:rPr>
                        <a:t>65%</a:t>
                      </a:r>
                      <a:endParaRPr sz="2500" b="1">
                        <a:solidFill>
                          <a:schemeClr val="accent5"/>
                        </a:solidFill>
                        <a:latin typeface="Open Sans"/>
                        <a:ea typeface="Open Sans"/>
                        <a:cs typeface="Open Sans"/>
                        <a:sym typeface="Open Sans"/>
                      </a:endParaRPr>
                    </a:p>
                    <a:p>
                      <a:pPr marL="0" lvl="0" indent="0" algn="l" rtl="0">
                        <a:spcBef>
                          <a:spcPts val="0"/>
                        </a:spcBef>
                        <a:spcAft>
                          <a:spcPts val="0"/>
                        </a:spcAft>
                        <a:buNone/>
                      </a:pPr>
                      <a:r>
                        <a:rPr lang="en" sz="1000">
                          <a:latin typeface="Open Sans"/>
                          <a:ea typeface="Open Sans"/>
                          <a:cs typeface="Open Sans"/>
                          <a:sym typeface="Open Sans"/>
                        </a:rPr>
                        <a:t>of employees received NO recognition for good work</a:t>
                      </a:r>
                      <a:endParaRPr sz="1000">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2500" b="1">
                          <a:solidFill>
                            <a:schemeClr val="accent5"/>
                          </a:solidFill>
                          <a:latin typeface="Open Sans"/>
                          <a:ea typeface="Open Sans"/>
                          <a:cs typeface="Open Sans"/>
                          <a:sym typeface="Open Sans"/>
                        </a:rPr>
                        <a:t>42%</a:t>
                      </a:r>
                      <a:endParaRPr sz="2500" b="1">
                        <a:solidFill>
                          <a:schemeClr val="accent5"/>
                        </a:solidFill>
                        <a:latin typeface="Open Sans"/>
                        <a:ea typeface="Open Sans"/>
                        <a:cs typeface="Open Sans"/>
                        <a:sym typeface="Open Sans"/>
                      </a:endParaRPr>
                    </a:p>
                    <a:p>
                      <a:pPr marL="0" lvl="0" indent="0" algn="l" rtl="0">
                        <a:spcBef>
                          <a:spcPts val="0"/>
                        </a:spcBef>
                        <a:spcAft>
                          <a:spcPts val="0"/>
                        </a:spcAft>
                        <a:buNone/>
                      </a:pPr>
                      <a:r>
                        <a:rPr lang="en" sz="1000">
                          <a:latin typeface="Open Sans"/>
                          <a:ea typeface="Open Sans"/>
                          <a:cs typeface="Open Sans"/>
                          <a:sym typeface="Open Sans"/>
                        </a:rPr>
                        <a:t>of employees are unaware about their “service awards” programs</a:t>
                      </a:r>
                      <a:endParaRPr sz="1000">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1256975">
                <a:tc>
                  <a:txBody>
                    <a:bodyPr/>
                    <a:lstStyle/>
                    <a:p>
                      <a:pPr marL="0" lvl="0" indent="0" algn="l" rtl="0">
                        <a:spcBef>
                          <a:spcPts val="0"/>
                        </a:spcBef>
                        <a:spcAft>
                          <a:spcPts val="0"/>
                        </a:spcAft>
                        <a:buClr>
                          <a:schemeClr val="dk1"/>
                        </a:buClr>
                        <a:buSzPts val="1100"/>
                        <a:buFont typeface="Arial"/>
                        <a:buNone/>
                      </a:pPr>
                      <a:r>
                        <a:rPr lang="en" sz="2500" b="1">
                          <a:solidFill>
                            <a:schemeClr val="accent5"/>
                          </a:solidFill>
                          <a:latin typeface="Open Sans"/>
                          <a:ea typeface="Open Sans"/>
                          <a:cs typeface="Open Sans"/>
                          <a:sym typeface="Open Sans"/>
                        </a:rPr>
                        <a:t>31%</a:t>
                      </a:r>
                      <a:endParaRPr sz="2500" b="1">
                        <a:solidFill>
                          <a:schemeClr val="accent5"/>
                        </a:solidFill>
                        <a:latin typeface="Open Sans"/>
                        <a:ea typeface="Open Sans"/>
                        <a:cs typeface="Open Sans"/>
                        <a:sym typeface="Open Sans"/>
                      </a:endParaRPr>
                    </a:p>
                    <a:p>
                      <a:pPr marL="0" lvl="0" indent="0" algn="l" rtl="0">
                        <a:spcBef>
                          <a:spcPts val="0"/>
                        </a:spcBef>
                        <a:spcAft>
                          <a:spcPts val="0"/>
                        </a:spcAft>
                        <a:buNone/>
                      </a:pPr>
                      <a:r>
                        <a:rPr lang="en" sz="1000">
                          <a:latin typeface="Open Sans"/>
                          <a:ea typeface="Open Sans"/>
                          <a:cs typeface="Open Sans"/>
                          <a:sym typeface="Open Sans"/>
                        </a:rPr>
                        <a:t>lower turnover rates are seen in companies within the top 20% of recognition-rich culture</a:t>
                      </a:r>
                      <a:endParaRPr sz="1000">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2500" b="1">
                          <a:solidFill>
                            <a:schemeClr val="accent5"/>
                          </a:solidFill>
                        </a:rPr>
                        <a:t>14%</a:t>
                      </a:r>
                      <a:endParaRPr sz="2500" b="1">
                        <a:solidFill>
                          <a:schemeClr val="accent5"/>
                        </a:solidFill>
                      </a:endParaRPr>
                    </a:p>
                    <a:p>
                      <a:pPr marL="0" lvl="0" indent="0" algn="l" rtl="0">
                        <a:spcBef>
                          <a:spcPts val="0"/>
                        </a:spcBef>
                        <a:spcAft>
                          <a:spcPts val="0"/>
                        </a:spcAft>
                        <a:buNone/>
                      </a:pPr>
                      <a:r>
                        <a:rPr lang="en" sz="1000">
                          <a:latin typeface="Open Sans"/>
                          <a:ea typeface="Open Sans"/>
                          <a:cs typeface="Open Sans"/>
                          <a:sym typeface="Open Sans"/>
                        </a:rPr>
                        <a:t>of companies provide managers with the tools they need to create impactful cultures of recognition</a:t>
                      </a:r>
                      <a:endParaRPr sz="1000">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p:nvPr/>
        </p:nvSpPr>
        <p:spPr>
          <a:xfrm>
            <a:off x="381700" y="562450"/>
            <a:ext cx="3455700" cy="3693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400"/>
              </a:spcAft>
              <a:buNone/>
            </a:pPr>
            <a:endParaRPr sz="1200" b="1">
              <a:solidFill>
                <a:srgbClr val="60B7BE"/>
              </a:solidFill>
              <a:latin typeface="Open Sans"/>
              <a:ea typeface="Open Sans"/>
              <a:cs typeface="Open Sans"/>
              <a:sym typeface="Open Sans"/>
            </a:endParaRPr>
          </a:p>
        </p:txBody>
      </p:sp>
      <p:sp>
        <p:nvSpPr>
          <p:cNvPr id="178" name="Google Shape;178;p23"/>
          <p:cNvSpPr txBox="1"/>
          <p:nvPr/>
        </p:nvSpPr>
        <p:spPr>
          <a:xfrm>
            <a:off x="767763" y="2031588"/>
            <a:ext cx="2109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Anywhere, Real-Time</a:t>
            </a:r>
            <a:endParaRPr sz="1200">
              <a:latin typeface="Open Sans"/>
              <a:ea typeface="Open Sans"/>
              <a:cs typeface="Open Sans"/>
              <a:sym typeface="Open Sans"/>
            </a:endParaRPr>
          </a:p>
          <a:p>
            <a:pPr marL="0" lvl="0" indent="0" algn="l" rtl="0">
              <a:spcBef>
                <a:spcPts val="0"/>
              </a:spcBef>
              <a:spcAft>
                <a:spcPts val="0"/>
              </a:spcAft>
              <a:buNone/>
            </a:pPr>
            <a:r>
              <a:rPr lang="en" sz="1200">
                <a:solidFill>
                  <a:schemeClr val="dk1"/>
                </a:solidFill>
                <a:latin typeface="Open Sans"/>
                <a:ea typeface="Open Sans"/>
                <a:cs typeface="Open Sans"/>
                <a:sym typeface="Open Sans"/>
              </a:rPr>
              <a:t>Immediate Value</a:t>
            </a: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Transparency</a:t>
            </a: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Instant Fulfillment</a:t>
            </a:r>
            <a:endParaRPr sz="1200">
              <a:latin typeface="Open Sans"/>
              <a:ea typeface="Open Sans"/>
              <a:cs typeface="Open Sans"/>
              <a:sym typeface="Open Sans"/>
            </a:endParaRPr>
          </a:p>
        </p:txBody>
      </p:sp>
      <p:sp>
        <p:nvSpPr>
          <p:cNvPr id="179" name="Google Shape;179;p23"/>
          <p:cNvSpPr txBox="1"/>
          <p:nvPr/>
        </p:nvSpPr>
        <p:spPr>
          <a:xfrm>
            <a:off x="6624888" y="2090575"/>
            <a:ext cx="2109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Open Sans"/>
                <a:ea typeface="Open Sans"/>
                <a:cs typeface="Open Sans"/>
                <a:sym typeface="Open Sans"/>
              </a:rPr>
              <a:t>Alignment to Values</a:t>
            </a: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Data for Coaching</a:t>
            </a: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Real-time Tax Reports</a:t>
            </a: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Multigenerational Appeal</a:t>
            </a:r>
            <a:endParaRPr sz="1200">
              <a:latin typeface="Open Sans"/>
              <a:ea typeface="Open Sans"/>
              <a:cs typeface="Open Sans"/>
              <a:sym typeface="Open Sans"/>
            </a:endParaRPr>
          </a:p>
        </p:txBody>
      </p:sp>
      <p:sp>
        <p:nvSpPr>
          <p:cNvPr id="180" name="Google Shape;180;p23"/>
          <p:cNvSpPr txBox="1"/>
          <p:nvPr/>
        </p:nvSpPr>
        <p:spPr>
          <a:xfrm>
            <a:off x="767763" y="1780200"/>
            <a:ext cx="1126200" cy="3693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400"/>
              </a:spcAft>
              <a:buNone/>
            </a:pPr>
            <a:r>
              <a:rPr lang="en" sz="1200" b="1">
                <a:solidFill>
                  <a:srgbClr val="60B7BE"/>
                </a:solidFill>
                <a:latin typeface="Open Sans"/>
                <a:ea typeface="Open Sans"/>
                <a:cs typeface="Open Sans"/>
                <a:sym typeface="Open Sans"/>
              </a:rPr>
              <a:t>Employees</a:t>
            </a:r>
            <a:endParaRPr/>
          </a:p>
        </p:txBody>
      </p:sp>
      <p:sp>
        <p:nvSpPr>
          <p:cNvPr id="181" name="Google Shape;181;p23"/>
          <p:cNvSpPr txBox="1"/>
          <p:nvPr/>
        </p:nvSpPr>
        <p:spPr>
          <a:xfrm>
            <a:off x="6624888" y="1839175"/>
            <a:ext cx="1126200" cy="3693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400"/>
              </a:spcAft>
              <a:buNone/>
            </a:pPr>
            <a:r>
              <a:rPr lang="en" sz="1200" b="1">
                <a:solidFill>
                  <a:srgbClr val="60B7BE"/>
                </a:solidFill>
                <a:latin typeface="Open Sans"/>
                <a:ea typeface="Open Sans"/>
                <a:cs typeface="Open Sans"/>
                <a:sym typeface="Open Sans"/>
              </a:rPr>
              <a:t>Companies</a:t>
            </a:r>
            <a:endParaRPr/>
          </a:p>
        </p:txBody>
      </p:sp>
      <p:pic>
        <p:nvPicPr>
          <p:cNvPr id="182" name="Google Shape;182;p23"/>
          <p:cNvPicPr preferRelativeResize="0"/>
          <p:nvPr/>
        </p:nvPicPr>
        <p:blipFill>
          <a:blip r:embed="rId3">
            <a:alphaModFix/>
          </a:blip>
          <a:stretch>
            <a:fillRect/>
          </a:stretch>
        </p:blipFill>
        <p:spPr>
          <a:xfrm>
            <a:off x="2993570" y="2161188"/>
            <a:ext cx="3117525" cy="1859574"/>
          </a:xfrm>
          <a:prstGeom prst="rect">
            <a:avLst/>
          </a:prstGeom>
          <a:noFill/>
          <a:ln>
            <a:noFill/>
          </a:ln>
        </p:spPr>
      </p:pic>
      <p:cxnSp>
        <p:nvCxnSpPr>
          <p:cNvPr id="183" name="Google Shape;183;p23"/>
          <p:cNvCxnSpPr/>
          <p:nvPr/>
        </p:nvCxnSpPr>
        <p:spPr>
          <a:xfrm>
            <a:off x="2279750" y="2542700"/>
            <a:ext cx="671100" cy="317400"/>
          </a:xfrm>
          <a:prstGeom prst="straightConnector1">
            <a:avLst/>
          </a:prstGeom>
          <a:noFill/>
          <a:ln w="9525" cap="flat" cmpd="sng">
            <a:solidFill>
              <a:srgbClr val="073763"/>
            </a:solidFill>
            <a:prstDash val="dot"/>
            <a:round/>
            <a:headEnd type="none" w="med" len="med"/>
            <a:tailEnd type="none" w="med" len="med"/>
          </a:ln>
        </p:spPr>
      </p:cxnSp>
      <p:cxnSp>
        <p:nvCxnSpPr>
          <p:cNvPr id="184" name="Google Shape;184;p23"/>
          <p:cNvCxnSpPr/>
          <p:nvPr/>
        </p:nvCxnSpPr>
        <p:spPr>
          <a:xfrm rot="10800000" flipH="1">
            <a:off x="6111088" y="2469625"/>
            <a:ext cx="450300" cy="165300"/>
          </a:xfrm>
          <a:prstGeom prst="straightConnector1">
            <a:avLst/>
          </a:prstGeom>
          <a:noFill/>
          <a:ln w="9525" cap="flat" cmpd="sng">
            <a:solidFill>
              <a:schemeClr val="dk2"/>
            </a:solidFill>
            <a:prstDash val="dot"/>
            <a:round/>
            <a:headEnd type="none" w="med" len="med"/>
            <a:tailEnd type="none" w="med" len="med"/>
          </a:ln>
        </p:spPr>
      </p:cxnSp>
      <p:sp>
        <p:nvSpPr>
          <p:cNvPr id="185" name="Google Shape;185;p23"/>
          <p:cNvSpPr txBox="1">
            <a:spLocks noGrp="1"/>
          </p:cNvSpPr>
          <p:nvPr>
            <p:ph type="title" idx="4294967295"/>
          </p:nvPr>
        </p:nvSpPr>
        <p:spPr>
          <a:xfrm>
            <a:off x="1412100" y="668425"/>
            <a:ext cx="6319800" cy="569400"/>
          </a:xfrm>
          <a:prstGeom prst="rect">
            <a:avLst/>
          </a:prstGeom>
        </p:spPr>
        <p:txBody>
          <a:bodyPr spcFirstLastPara="1" wrap="square" lIns="91425" tIns="91425" rIns="91425" bIns="91425" anchor="t" anchorCtr="0">
            <a:noAutofit/>
          </a:bodyPr>
          <a:lstStyle/>
          <a:p>
            <a:pPr marL="0" lvl="0" indent="0" algn="ctr" rtl="0">
              <a:spcBef>
                <a:spcPts val="300"/>
              </a:spcBef>
              <a:spcAft>
                <a:spcPts val="0"/>
              </a:spcAft>
              <a:buSzPts val="1100"/>
              <a:buNone/>
            </a:pPr>
            <a:r>
              <a:rPr lang="en" sz="3000" b="1">
                <a:solidFill>
                  <a:srgbClr val="60B7BE"/>
                </a:solidFill>
                <a:latin typeface="Open Sans"/>
                <a:ea typeface="Open Sans"/>
                <a:cs typeface="Open Sans"/>
                <a:sym typeface="Open Sans"/>
              </a:rPr>
              <a:t>TODAY’S EXPECTATIONS</a:t>
            </a:r>
            <a:endParaRPr sz="1200" b="1">
              <a:solidFill>
                <a:srgbClr val="60B7BE"/>
              </a:solidFill>
              <a:latin typeface="Open Sans"/>
              <a:ea typeface="Open Sans"/>
              <a:cs typeface="Open Sans"/>
              <a:sym typeface="Open Sans"/>
            </a:endParaRPr>
          </a:p>
          <a:p>
            <a:pPr marL="0" lvl="0" indent="0" algn="ctr" rtl="0">
              <a:spcBef>
                <a:spcPts val="400"/>
              </a:spcBef>
              <a:spcAft>
                <a:spcPts val="0"/>
              </a:spcAft>
              <a:buSzPts val="1100"/>
              <a:buNone/>
            </a:pPr>
            <a:endParaRPr sz="3000" b="1">
              <a:solidFill>
                <a:srgbClr val="60B7BE"/>
              </a:solidFill>
              <a:latin typeface="Open Sans"/>
              <a:ea typeface="Open Sans"/>
              <a:cs typeface="Open Sans"/>
              <a:sym typeface="Open Sans"/>
            </a:endParaRPr>
          </a:p>
        </p:txBody>
      </p:sp>
      <p:pic>
        <p:nvPicPr>
          <p:cNvPr id="186" name="Google Shape;186;p23"/>
          <p:cNvPicPr preferRelativeResize="0"/>
          <p:nvPr/>
        </p:nvPicPr>
        <p:blipFill>
          <a:blip r:embed="rId4">
            <a:alphaModFix/>
          </a:blip>
          <a:stretch>
            <a:fillRect/>
          </a:stretch>
        </p:blipFill>
        <p:spPr>
          <a:xfrm>
            <a:off x="8659479" y="4568870"/>
            <a:ext cx="256666" cy="372100"/>
          </a:xfrm>
          <a:prstGeom prst="rect">
            <a:avLst/>
          </a:prstGeom>
          <a:noFill/>
          <a:ln>
            <a:noFill/>
          </a:ln>
        </p:spPr>
      </p:pic>
      <p:sp>
        <p:nvSpPr>
          <p:cNvPr id="187" name="Google Shape;187;p23"/>
          <p:cNvSpPr txBox="1">
            <a:spLocks noGrp="1"/>
          </p:cNvSpPr>
          <p:nvPr>
            <p:ph type="title" idx="4294967295"/>
          </p:nvPr>
        </p:nvSpPr>
        <p:spPr>
          <a:xfrm rot="-5400000">
            <a:off x="7771713" y="3122275"/>
            <a:ext cx="20322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Appendix B</a:t>
            </a:r>
            <a:endParaRPr sz="2000" b="1">
              <a:solidFill>
                <a:schemeClr val="accent5"/>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1"/>
        <p:cNvGrpSpPr/>
        <p:nvPr/>
      </p:nvGrpSpPr>
      <p:grpSpPr>
        <a:xfrm>
          <a:off x="0" y="0"/>
          <a:ext cx="0" cy="0"/>
          <a:chOff x="0" y="0"/>
          <a:chExt cx="0" cy="0"/>
        </a:xfrm>
      </p:grpSpPr>
      <p:sp>
        <p:nvSpPr>
          <p:cNvPr id="192" name="Google Shape;192;p24"/>
          <p:cNvSpPr txBox="1"/>
          <p:nvPr/>
        </p:nvSpPr>
        <p:spPr>
          <a:xfrm>
            <a:off x="6727700" y="4835700"/>
            <a:ext cx="15780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chemeClr val="dk1"/>
                </a:solidFill>
                <a:latin typeface="Open Sans"/>
                <a:ea typeface="Open Sans"/>
                <a:cs typeface="Open Sans"/>
                <a:sym typeface="Open Sans"/>
              </a:rPr>
              <a:t>*Survey of 100,000 managers</a:t>
            </a:r>
            <a:endParaRPr sz="900">
              <a:solidFill>
                <a:schemeClr val="dk1"/>
              </a:solidFill>
            </a:endParaRPr>
          </a:p>
        </p:txBody>
      </p:sp>
      <p:pic>
        <p:nvPicPr>
          <p:cNvPr id="193" name="Google Shape;193;p24"/>
          <p:cNvPicPr preferRelativeResize="0"/>
          <p:nvPr/>
        </p:nvPicPr>
        <p:blipFill>
          <a:blip r:embed="rId3">
            <a:alphaModFix/>
          </a:blip>
          <a:stretch>
            <a:fillRect/>
          </a:stretch>
        </p:blipFill>
        <p:spPr>
          <a:xfrm>
            <a:off x="2207426" y="1411300"/>
            <a:ext cx="4729149" cy="2595499"/>
          </a:xfrm>
          <a:prstGeom prst="rect">
            <a:avLst/>
          </a:prstGeom>
          <a:noFill/>
          <a:ln>
            <a:noFill/>
          </a:ln>
        </p:spPr>
      </p:pic>
      <p:pic>
        <p:nvPicPr>
          <p:cNvPr id="194" name="Google Shape;194;p24"/>
          <p:cNvPicPr preferRelativeResize="0"/>
          <p:nvPr/>
        </p:nvPicPr>
        <p:blipFill>
          <a:blip r:embed="rId4">
            <a:alphaModFix/>
          </a:blip>
          <a:stretch>
            <a:fillRect/>
          </a:stretch>
        </p:blipFill>
        <p:spPr>
          <a:xfrm>
            <a:off x="2839584" y="4316037"/>
            <a:ext cx="3913641" cy="286925"/>
          </a:xfrm>
          <a:prstGeom prst="rect">
            <a:avLst/>
          </a:prstGeom>
          <a:noFill/>
          <a:ln>
            <a:noFill/>
          </a:ln>
        </p:spPr>
      </p:pic>
      <p:sp>
        <p:nvSpPr>
          <p:cNvPr id="195" name="Google Shape;195;p24"/>
          <p:cNvSpPr txBox="1"/>
          <p:nvPr/>
        </p:nvSpPr>
        <p:spPr>
          <a:xfrm>
            <a:off x="3190875" y="2428875"/>
            <a:ext cx="43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Open Sans"/>
                <a:ea typeface="Open Sans"/>
                <a:cs typeface="Open Sans"/>
                <a:sym typeface="Open Sans"/>
              </a:rPr>
              <a:t>9X</a:t>
            </a:r>
            <a:endParaRPr>
              <a:solidFill>
                <a:schemeClr val="lt1"/>
              </a:solidFill>
              <a:latin typeface="Open Sans"/>
              <a:ea typeface="Open Sans"/>
              <a:cs typeface="Open Sans"/>
              <a:sym typeface="Open Sans"/>
            </a:endParaRPr>
          </a:p>
        </p:txBody>
      </p:sp>
      <p:sp>
        <p:nvSpPr>
          <p:cNvPr id="196" name="Google Shape;196;p24"/>
          <p:cNvSpPr txBox="1"/>
          <p:nvPr/>
        </p:nvSpPr>
        <p:spPr>
          <a:xfrm>
            <a:off x="4710300" y="2428875"/>
            <a:ext cx="43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Open Sans"/>
                <a:ea typeface="Open Sans"/>
                <a:cs typeface="Open Sans"/>
                <a:sym typeface="Open Sans"/>
              </a:rPr>
              <a:t>8X</a:t>
            </a:r>
            <a:endParaRPr>
              <a:solidFill>
                <a:schemeClr val="lt1"/>
              </a:solidFill>
              <a:latin typeface="Open Sans"/>
              <a:ea typeface="Open Sans"/>
              <a:cs typeface="Open Sans"/>
              <a:sym typeface="Open Sans"/>
            </a:endParaRPr>
          </a:p>
        </p:txBody>
      </p:sp>
      <p:sp>
        <p:nvSpPr>
          <p:cNvPr id="197" name="Google Shape;197;p24"/>
          <p:cNvSpPr txBox="1"/>
          <p:nvPr/>
        </p:nvSpPr>
        <p:spPr>
          <a:xfrm>
            <a:off x="6144000" y="2444325"/>
            <a:ext cx="514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latin typeface="Open Sans"/>
                <a:ea typeface="Open Sans"/>
                <a:cs typeface="Open Sans"/>
                <a:sym typeface="Open Sans"/>
              </a:rPr>
              <a:t>2.5X</a:t>
            </a:r>
            <a:endParaRPr sz="1200">
              <a:solidFill>
                <a:schemeClr val="lt1"/>
              </a:solidFill>
              <a:latin typeface="Open Sans"/>
              <a:ea typeface="Open Sans"/>
              <a:cs typeface="Open Sans"/>
              <a:sym typeface="Open Sans"/>
            </a:endParaRPr>
          </a:p>
        </p:txBody>
      </p:sp>
      <p:sp>
        <p:nvSpPr>
          <p:cNvPr id="198" name="Google Shape;198;p24"/>
          <p:cNvSpPr txBox="1">
            <a:spLocks noGrp="1"/>
          </p:cNvSpPr>
          <p:nvPr>
            <p:ph type="title" idx="4294967295"/>
          </p:nvPr>
        </p:nvSpPr>
        <p:spPr>
          <a:xfrm>
            <a:off x="1412100" y="673000"/>
            <a:ext cx="63198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000" b="1">
                <a:solidFill>
                  <a:srgbClr val="60B7BE"/>
                </a:solidFill>
                <a:latin typeface="Open Sans"/>
                <a:ea typeface="Open Sans"/>
                <a:cs typeface="Open Sans"/>
                <a:sym typeface="Open Sans"/>
              </a:rPr>
              <a:t>OPPORTUNITY</a:t>
            </a:r>
            <a:endParaRPr sz="2500" b="1">
              <a:solidFill>
                <a:srgbClr val="073763"/>
              </a:solidFill>
              <a:latin typeface="Open Sans"/>
              <a:ea typeface="Open Sans"/>
              <a:cs typeface="Open Sans"/>
              <a:sym typeface="Open Sans"/>
            </a:endParaRPr>
          </a:p>
        </p:txBody>
      </p:sp>
      <p:sp>
        <p:nvSpPr>
          <p:cNvPr id="199" name="Google Shape;199;p24"/>
          <p:cNvSpPr txBox="1">
            <a:spLocks noGrp="1"/>
          </p:cNvSpPr>
          <p:nvPr>
            <p:ph type="title" idx="4294967295"/>
          </p:nvPr>
        </p:nvSpPr>
        <p:spPr>
          <a:xfrm rot="-5400000">
            <a:off x="7771713" y="3122275"/>
            <a:ext cx="20322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Appendix C</a:t>
            </a:r>
            <a:endParaRPr sz="2000" b="1">
              <a:solidFill>
                <a:schemeClr val="accent5"/>
              </a:solidFill>
              <a:latin typeface="Open Sans"/>
              <a:ea typeface="Open Sans"/>
              <a:cs typeface="Open Sans"/>
              <a:sym typeface="Open Sans"/>
            </a:endParaRPr>
          </a:p>
        </p:txBody>
      </p:sp>
      <p:pic>
        <p:nvPicPr>
          <p:cNvPr id="200" name="Google Shape;200;p24"/>
          <p:cNvPicPr preferRelativeResize="0"/>
          <p:nvPr/>
        </p:nvPicPr>
        <p:blipFill>
          <a:blip r:embed="rId5">
            <a:alphaModFix/>
          </a:blip>
          <a:stretch>
            <a:fillRect/>
          </a:stretch>
        </p:blipFill>
        <p:spPr>
          <a:xfrm>
            <a:off x="8659479" y="4568870"/>
            <a:ext cx="256666" cy="372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txBox="1">
            <a:spLocks noGrp="1"/>
          </p:cNvSpPr>
          <p:nvPr>
            <p:ph type="title"/>
          </p:nvPr>
        </p:nvSpPr>
        <p:spPr>
          <a:xfrm rot="-5400000">
            <a:off x="7771713" y="3122275"/>
            <a:ext cx="20322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Appendix D</a:t>
            </a:r>
            <a:endParaRPr sz="2000" b="1">
              <a:solidFill>
                <a:schemeClr val="accent5"/>
              </a:solidFill>
              <a:latin typeface="Open Sans"/>
              <a:ea typeface="Open Sans"/>
              <a:cs typeface="Open Sans"/>
              <a:sym typeface="Open Sans"/>
            </a:endParaRPr>
          </a:p>
        </p:txBody>
      </p:sp>
      <p:sp>
        <p:nvSpPr>
          <p:cNvPr id="206" name="Google Shape;206;p25"/>
          <p:cNvSpPr txBox="1">
            <a:spLocks noGrp="1"/>
          </p:cNvSpPr>
          <p:nvPr>
            <p:ph type="body" idx="1"/>
          </p:nvPr>
        </p:nvSpPr>
        <p:spPr>
          <a:xfrm>
            <a:off x="655475" y="714000"/>
            <a:ext cx="7308000" cy="393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40">
                <a:solidFill>
                  <a:srgbClr val="073763"/>
                </a:solidFill>
                <a:latin typeface="Open Sans SemiBold"/>
                <a:ea typeface="Open Sans SemiBold"/>
                <a:cs typeface="Open Sans SemiBold"/>
                <a:sym typeface="Open Sans SemiBold"/>
              </a:rPr>
              <a:t>What other metrics should I include in my Appendix?</a:t>
            </a:r>
            <a:endParaRPr sz="2440">
              <a:solidFill>
                <a:srgbClr val="073763"/>
              </a:solidFill>
              <a:latin typeface="Open Sans SemiBold"/>
              <a:ea typeface="Open Sans SemiBold"/>
              <a:cs typeface="Open Sans SemiBold"/>
              <a:sym typeface="Open Sans SemiBold"/>
            </a:endParaRPr>
          </a:p>
          <a:p>
            <a:pPr marL="0" lvl="0" indent="0" algn="l" rtl="0">
              <a:spcBef>
                <a:spcPts val="1200"/>
              </a:spcBef>
              <a:spcAft>
                <a:spcPts val="1200"/>
              </a:spcAft>
              <a:buNone/>
            </a:pPr>
            <a:r>
              <a:rPr lang="en" sz="1350">
                <a:solidFill>
                  <a:srgbClr val="073763"/>
                </a:solidFill>
                <a:latin typeface="Open Sans"/>
                <a:ea typeface="Open Sans"/>
                <a:cs typeface="Open Sans"/>
                <a:sym typeface="Open Sans"/>
              </a:rPr>
              <a:t>Include gains, expense funding, change mgmt., communication strategy, risks, impact analysis, sustainability and how you will review and gather feedback and measure success.</a:t>
            </a:r>
            <a:endParaRPr sz="1350">
              <a:solidFill>
                <a:srgbClr val="073763"/>
              </a:solidFill>
              <a:latin typeface="Open Sans"/>
              <a:ea typeface="Open Sans"/>
              <a:cs typeface="Open Sans"/>
              <a:sym typeface="Open Sans"/>
            </a:endParaRPr>
          </a:p>
        </p:txBody>
      </p:sp>
      <p:pic>
        <p:nvPicPr>
          <p:cNvPr id="207" name="Google Shape;207;p25"/>
          <p:cNvPicPr preferRelativeResize="0"/>
          <p:nvPr/>
        </p:nvPicPr>
        <p:blipFill>
          <a:blip r:embed="rId3">
            <a:alphaModFix/>
          </a:blip>
          <a:stretch>
            <a:fillRect/>
          </a:stretch>
        </p:blipFill>
        <p:spPr>
          <a:xfrm>
            <a:off x="8659479" y="4568870"/>
            <a:ext cx="256666" cy="372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rot="-5400000">
            <a:off x="7771713" y="3122275"/>
            <a:ext cx="20322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Appendix E</a:t>
            </a:r>
            <a:endParaRPr sz="2000" b="1">
              <a:solidFill>
                <a:schemeClr val="accent5"/>
              </a:solidFill>
              <a:latin typeface="Open Sans"/>
              <a:ea typeface="Open Sans"/>
              <a:cs typeface="Open Sans"/>
              <a:sym typeface="Open Sans"/>
            </a:endParaRPr>
          </a:p>
        </p:txBody>
      </p:sp>
      <p:pic>
        <p:nvPicPr>
          <p:cNvPr id="213" name="Google Shape;213;p26"/>
          <p:cNvPicPr preferRelativeResize="0"/>
          <p:nvPr/>
        </p:nvPicPr>
        <p:blipFill>
          <a:blip r:embed="rId3">
            <a:alphaModFix/>
          </a:blip>
          <a:stretch>
            <a:fillRect/>
          </a:stretch>
        </p:blipFill>
        <p:spPr>
          <a:xfrm>
            <a:off x="8659479" y="4568870"/>
            <a:ext cx="256666" cy="372100"/>
          </a:xfrm>
          <a:prstGeom prst="rect">
            <a:avLst/>
          </a:prstGeom>
          <a:noFill/>
          <a:ln>
            <a:noFill/>
          </a:ln>
        </p:spPr>
      </p:pic>
      <p:pic>
        <p:nvPicPr>
          <p:cNvPr id="214" name="Google Shape;214;p26"/>
          <p:cNvPicPr preferRelativeResize="0"/>
          <p:nvPr/>
        </p:nvPicPr>
        <p:blipFill>
          <a:blip r:embed="rId4">
            <a:alphaModFix/>
          </a:blip>
          <a:stretch>
            <a:fillRect/>
          </a:stretch>
        </p:blipFill>
        <p:spPr>
          <a:xfrm>
            <a:off x="223625" y="810375"/>
            <a:ext cx="8196664" cy="4270430"/>
          </a:xfrm>
          <a:prstGeom prst="rect">
            <a:avLst/>
          </a:prstGeom>
          <a:noFill/>
          <a:ln>
            <a:noFill/>
          </a:ln>
        </p:spPr>
      </p:pic>
      <p:sp>
        <p:nvSpPr>
          <p:cNvPr id="215" name="Google Shape;215;p26"/>
          <p:cNvSpPr txBox="1">
            <a:spLocks noGrp="1"/>
          </p:cNvSpPr>
          <p:nvPr>
            <p:ph type="title"/>
          </p:nvPr>
        </p:nvSpPr>
        <p:spPr>
          <a:xfrm>
            <a:off x="1412100" y="240975"/>
            <a:ext cx="63198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000" b="1">
                <a:solidFill>
                  <a:srgbClr val="60B7BE"/>
                </a:solidFill>
                <a:latin typeface="Open Sans"/>
                <a:ea typeface="Open Sans"/>
                <a:cs typeface="Open Sans"/>
                <a:sym typeface="Open Sans"/>
              </a:rPr>
              <a:t>RETURN ON RECOGNITION</a:t>
            </a:r>
            <a:endParaRPr sz="3000" b="1">
              <a:solidFill>
                <a:srgbClr val="60B7BE"/>
              </a:solidFill>
              <a:latin typeface="Open Sans"/>
              <a:ea typeface="Open Sans"/>
              <a:cs typeface="Open Sans"/>
              <a:sym typeface="Open Sans"/>
            </a:endParaRPr>
          </a:p>
        </p:txBody>
      </p:sp>
      <p:pic>
        <p:nvPicPr>
          <p:cNvPr id="216" name="Google Shape;216;p26">
            <a:hlinkClick r:id="" action="ppaction://hlinkshowjump?jump=nextslide"/>
          </p:cNvPr>
          <p:cNvPicPr preferRelativeResize="0"/>
          <p:nvPr/>
        </p:nvPicPr>
        <p:blipFill>
          <a:blip r:embed="rId5">
            <a:alphaModFix/>
          </a:blip>
          <a:stretch>
            <a:fillRect/>
          </a:stretch>
        </p:blipFill>
        <p:spPr>
          <a:xfrm>
            <a:off x="4341275" y="1375476"/>
            <a:ext cx="2480634" cy="569400"/>
          </a:xfrm>
          <a:prstGeom prst="rect">
            <a:avLst/>
          </a:prstGeom>
          <a:noFill/>
          <a:ln>
            <a:noFill/>
          </a:ln>
        </p:spPr>
      </p:pic>
      <p:pic>
        <p:nvPicPr>
          <p:cNvPr id="217" name="Google Shape;217;p26">
            <a:hlinkClick r:id="rId6" action="ppaction://hlinksldjump"/>
          </p:cNvPr>
          <p:cNvPicPr preferRelativeResize="0"/>
          <p:nvPr/>
        </p:nvPicPr>
        <p:blipFill>
          <a:blip r:embed="rId7">
            <a:alphaModFix/>
          </a:blip>
          <a:stretch>
            <a:fillRect/>
          </a:stretch>
        </p:blipFill>
        <p:spPr>
          <a:xfrm>
            <a:off x="4341275" y="2225875"/>
            <a:ext cx="2480626" cy="691759"/>
          </a:xfrm>
          <a:prstGeom prst="rect">
            <a:avLst/>
          </a:prstGeom>
          <a:noFill/>
          <a:ln>
            <a:noFill/>
          </a:ln>
        </p:spPr>
      </p:pic>
      <p:sp>
        <p:nvSpPr>
          <p:cNvPr id="218" name="Google Shape;218;p26">
            <a:hlinkClick r:id="rId8" action="ppaction://hlinksldjump"/>
          </p:cNvPr>
          <p:cNvSpPr txBox="1"/>
          <p:nvPr/>
        </p:nvSpPr>
        <p:spPr>
          <a:xfrm>
            <a:off x="4272238" y="3255650"/>
            <a:ext cx="2618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Onboarding ($30M)</a:t>
            </a:r>
            <a:endParaRPr sz="1100" b="1"/>
          </a:p>
        </p:txBody>
      </p:sp>
      <p:sp>
        <p:nvSpPr>
          <p:cNvPr id="219" name="Google Shape;219;p26">
            <a:hlinkClick r:id="rId9" action="ppaction://hlinksldjump"/>
          </p:cNvPr>
          <p:cNvSpPr txBox="1"/>
          <p:nvPr/>
        </p:nvSpPr>
        <p:spPr>
          <a:xfrm>
            <a:off x="4255750" y="39629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25% Absenteeism ($19M)</a:t>
            </a:r>
            <a:endParaRPr sz="1100" b="1"/>
          </a:p>
        </p:txBody>
      </p:sp>
      <p:sp>
        <p:nvSpPr>
          <p:cNvPr id="220" name="Google Shape;220;p26">
            <a:hlinkClick r:id="rId10" action="ppaction://hlinksldjump"/>
          </p:cNvPr>
          <p:cNvSpPr txBox="1"/>
          <p:nvPr/>
        </p:nvSpPr>
        <p:spPr>
          <a:xfrm>
            <a:off x="4255750" y="448172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Unclaimed ($2M)</a:t>
            </a:r>
            <a:endParaRPr sz="1100" b="1"/>
          </a:p>
        </p:txBody>
      </p:sp>
      <p:sp>
        <p:nvSpPr>
          <p:cNvPr id="221" name="Google Shape;221;p26">
            <a:hlinkClick r:id="rId11" action="ppaction://hlinksldjump"/>
          </p:cNvPr>
          <p:cNvSpPr txBox="1"/>
          <p:nvPr/>
        </p:nvSpPr>
        <p:spPr>
          <a:xfrm>
            <a:off x="4255750" y="42565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Efficiency Gains ($2M)</a:t>
            </a:r>
            <a:endParaRPr sz="1100" b="1"/>
          </a:p>
        </p:txBody>
      </p:sp>
      <p:pic>
        <p:nvPicPr>
          <p:cNvPr id="222" name="Google Shape;222;p26"/>
          <p:cNvPicPr preferRelativeResize="0"/>
          <p:nvPr/>
        </p:nvPicPr>
        <p:blipFill>
          <a:blip r:embed="rId12">
            <a:alphaModFix/>
          </a:blip>
          <a:stretch>
            <a:fillRect/>
          </a:stretch>
        </p:blipFill>
        <p:spPr>
          <a:xfrm>
            <a:off x="789975" y="1015850"/>
            <a:ext cx="5994075" cy="3758199"/>
          </a:xfrm>
          <a:prstGeom prst="rect">
            <a:avLst/>
          </a:prstGeom>
          <a:noFill/>
          <a:ln>
            <a:noFill/>
          </a:ln>
        </p:spPr>
      </p:pic>
      <p:sp>
        <p:nvSpPr>
          <p:cNvPr id="223" name="Google Shape;223;p26"/>
          <p:cNvSpPr txBox="1"/>
          <p:nvPr/>
        </p:nvSpPr>
        <p:spPr>
          <a:xfrm>
            <a:off x="817350" y="1375475"/>
            <a:ext cx="1430400" cy="231000"/>
          </a:xfrm>
          <a:prstGeom prst="rect">
            <a:avLst/>
          </a:prstGeom>
          <a:solidFill>
            <a:schemeClr val="lt1"/>
          </a:solidFill>
          <a:ln>
            <a:noFill/>
          </a:ln>
        </p:spPr>
        <p:txBody>
          <a:bodyPr spcFirstLastPara="1" wrap="square" lIns="0" tIns="0" rIns="0" bIns="0" anchor="t" anchorCtr="0">
            <a:spAutoFit/>
          </a:bodyPr>
          <a:lstStyle/>
          <a:p>
            <a:pPr marL="0" lvl="0" indent="0" algn="l" rtl="0">
              <a:spcBef>
                <a:spcPts val="0"/>
              </a:spcBef>
              <a:spcAft>
                <a:spcPts val="0"/>
              </a:spcAft>
              <a:buNone/>
            </a:pPr>
            <a:r>
              <a:rPr lang="en" sz="1500" b="1">
                <a:solidFill>
                  <a:srgbClr val="990000"/>
                </a:solidFill>
                <a:latin typeface="Open Sans"/>
                <a:ea typeface="Open Sans"/>
                <a:cs typeface="Open Sans"/>
                <a:sym typeface="Open Sans"/>
              </a:rPr>
              <a:t>500</a:t>
            </a:r>
            <a:r>
              <a:rPr lang="en" sz="1500" b="1">
                <a:latin typeface="Open Sans"/>
                <a:ea typeface="Open Sans"/>
                <a:cs typeface="Open Sans"/>
                <a:sym typeface="Open Sans"/>
              </a:rPr>
              <a:t> Employees</a:t>
            </a:r>
            <a:endParaRPr sz="1500" b="1">
              <a:latin typeface="Open Sans"/>
              <a:ea typeface="Open Sans"/>
              <a:cs typeface="Open Sans"/>
              <a:sym typeface="Open Sans"/>
            </a:endParaRPr>
          </a:p>
        </p:txBody>
      </p:sp>
      <p:sp>
        <p:nvSpPr>
          <p:cNvPr id="2" name="Google Shape;152;p20">
            <a:extLst>
              <a:ext uri="{FF2B5EF4-FFF2-40B4-BE49-F238E27FC236}">
                <a16:creationId xmlns:a16="http://schemas.microsoft.com/office/drawing/2014/main" id="{5A2DE515-A6B6-3FE5-587E-59F4EDD9084E}"/>
              </a:ext>
            </a:extLst>
          </p:cNvPr>
          <p:cNvSpPr/>
          <p:nvPr/>
        </p:nvSpPr>
        <p:spPr>
          <a:xfrm>
            <a:off x="961263" y="549225"/>
            <a:ext cx="5088000" cy="558300"/>
          </a:xfrm>
          <a:prstGeom prst="wedgeRoundRectCallout">
            <a:avLst>
              <a:gd name="adj1" fmla="val 36270"/>
              <a:gd name="adj2" fmla="val 115216"/>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t>These next few slides break down how some of the ROI figures for recognition are calculated, with some examples of different program structures</a:t>
            </a:r>
            <a:endParaRPr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7"/>
          <p:cNvSpPr txBox="1">
            <a:spLocks noGrp="1"/>
          </p:cNvSpPr>
          <p:nvPr>
            <p:ph type="title"/>
          </p:nvPr>
        </p:nvSpPr>
        <p:spPr>
          <a:xfrm rot="-5400000">
            <a:off x="7771713" y="3122275"/>
            <a:ext cx="20322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Appendix E</a:t>
            </a:r>
            <a:endParaRPr sz="2000" b="1">
              <a:solidFill>
                <a:schemeClr val="accent5"/>
              </a:solidFill>
              <a:latin typeface="Open Sans"/>
              <a:ea typeface="Open Sans"/>
              <a:cs typeface="Open Sans"/>
              <a:sym typeface="Open Sans"/>
            </a:endParaRPr>
          </a:p>
        </p:txBody>
      </p:sp>
      <p:pic>
        <p:nvPicPr>
          <p:cNvPr id="229" name="Google Shape;229;p27"/>
          <p:cNvPicPr preferRelativeResize="0"/>
          <p:nvPr/>
        </p:nvPicPr>
        <p:blipFill>
          <a:blip r:embed="rId3">
            <a:alphaModFix/>
          </a:blip>
          <a:stretch>
            <a:fillRect/>
          </a:stretch>
        </p:blipFill>
        <p:spPr>
          <a:xfrm>
            <a:off x="8659479" y="4568870"/>
            <a:ext cx="256666" cy="372100"/>
          </a:xfrm>
          <a:prstGeom prst="rect">
            <a:avLst/>
          </a:prstGeom>
          <a:noFill/>
          <a:ln>
            <a:noFill/>
          </a:ln>
        </p:spPr>
      </p:pic>
      <p:pic>
        <p:nvPicPr>
          <p:cNvPr id="230" name="Google Shape;230;p27"/>
          <p:cNvPicPr preferRelativeResize="0"/>
          <p:nvPr/>
        </p:nvPicPr>
        <p:blipFill>
          <a:blip r:embed="rId4">
            <a:alphaModFix/>
          </a:blip>
          <a:stretch>
            <a:fillRect/>
          </a:stretch>
        </p:blipFill>
        <p:spPr>
          <a:xfrm>
            <a:off x="223625" y="810375"/>
            <a:ext cx="8196664" cy="4270430"/>
          </a:xfrm>
          <a:prstGeom prst="rect">
            <a:avLst/>
          </a:prstGeom>
          <a:noFill/>
          <a:ln>
            <a:noFill/>
          </a:ln>
        </p:spPr>
      </p:pic>
      <p:sp>
        <p:nvSpPr>
          <p:cNvPr id="231" name="Google Shape;231;p27"/>
          <p:cNvSpPr txBox="1">
            <a:spLocks noGrp="1"/>
          </p:cNvSpPr>
          <p:nvPr>
            <p:ph type="title"/>
          </p:nvPr>
        </p:nvSpPr>
        <p:spPr>
          <a:xfrm>
            <a:off x="1412100" y="240975"/>
            <a:ext cx="63198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000" b="1">
                <a:solidFill>
                  <a:srgbClr val="60B7BE"/>
                </a:solidFill>
                <a:latin typeface="Open Sans"/>
                <a:ea typeface="Open Sans"/>
                <a:cs typeface="Open Sans"/>
                <a:sym typeface="Open Sans"/>
              </a:rPr>
              <a:t>RETURN ON RECOGNITION</a:t>
            </a:r>
            <a:endParaRPr sz="3000" b="1">
              <a:solidFill>
                <a:srgbClr val="60B7BE"/>
              </a:solidFill>
              <a:latin typeface="Open Sans"/>
              <a:ea typeface="Open Sans"/>
              <a:cs typeface="Open Sans"/>
              <a:sym typeface="Open Sans"/>
            </a:endParaRPr>
          </a:p>
        </p:txBody>
      </p:sp>
      <p:pic>
        <p:nvPicPr>
          <p:cNvPr id="232" name="Google Shape;232;p27">
            <a:hlinkClick r:id="" action="ppaction://hlinkshowjump?jump=nextslide"/>
          </p:cNvPr>
          <p:cNvPicPr preferRelativeResize="0"/>
          <p:nvPr/>
        </p:nvPicPr>
        <p:blipFill>
          <a:blip r:embed="rId5">
            <a:alphaModFix/>
          </a:blip>
          <a:stretch>
            <a:fillRect/>
          </a:stretch>
        </p:blipFill>
        <p:spPr>
          <a:xfrm>
            <a:off x="4341275" y="1375476"/>
            <a:ext cx="2480634" cy="569400"/>
          </a:xfrm>
          <a:prstGeom prst="rect">
            <a:avLst/>
          </a:prstGeom>
          <a:noFill/>
          <a:ln>
            <a:noFill/>
          </a:ln>
        </p:spPr>
      </p:pic>
      <p:pic>
        <p:nvPicPr>
          <p:cNvPr id="233" name="Google Shape;233;p27">
            <a:hlinkClick r:id="rId6" action="ppaction://hlinksldjump"/>
          </p:cNvPr>
          <p:cNvPicPr preferRelativeResize="0"/>
          <p:nvPr/>
        </p:nvPicPr>
        <p:blipFill>
          <a:blip r:embed="rId7">
            <a:alphaModFix/>
          </a:blip>
          <a:stretch>
            <a:fillRect/>
          </a:stretch>
        </p:blipFill>
        <p:spPr>
          <a:xfrm>
            <a:off x="4341275" y="2225875"/>
            <a:ext cx="2480626" cy="691759"/>
          </a:xfrm>
          <a:prstGeom prst="rect">
            <a:avLst/>
          </a:prstGeom>
          <a:noFill/>
          <a:ln>
            <a:noFill/>
          </a:ln>
        </p:spPr>
      </p:pic>
      <p:sp>
        <p:nvSpPr>
          <p:cNvPr id="234" name="Google Shape;234;p27">
            <a:hlinkClick r:id="rId8" action="ppaction://hlinksldjump"/>
          </p:cNvPr>
          <p:cNvSpPr txBox="1"/>
          <p:nvPr/>
        </p:nvSpPr>
        <p:spPr>
          <a:xfrm>
            <a:off x="4272238" y="3255650"/>
            <a:ext cx="2618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Onboarding ($30M)</a:t>
            </a:r>
            <a:endParaRPr sz="1100" b="1"/>
          </a:p>
        </p:txBody>
      </p:sp>
      <p:sp>
        <p:nvSpPr>
          <p:cNvPr id="235" name="Google Shape;235;p27">
            <a:hlinkClick r:id="rId9" action="ppaction://hlinksldjump"/>
          </p:cNvPr>
          <p:cNvSpPr txBox="1"/>
          <p:nvPr/>
        </p:nvSpPr>
        <p:spPr>
          <a:xfrm>
            <a:off x="4255750" y="39629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25% Absenteeism ($19M)</a:t>
            </a:r>
            <a:endParaRPr sz="1100" b="1"/>
          </a:p>
        </p:txBody>
      </p:sp>
      <p:sp>
        <p:nvSpPr>
          <p:cNvPr id="236" name="Google Shape;236;p27">
            <a:hlinkClick r:id="rId10" action="ppaction://hlinksldjump"/>
          </p:cNvPr>
          <p:cNvSpPr txBox="1"/>
          <p:nvPr/>
        </p:nvSpPr>
        <p:spPr>
          <a:xfrm>
            <a:off x="4255750" y="448172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Unclaimed ($2M)</a:t>
            </a:r>
            <a:endParaRPr sz="1100" b="1"/>
          </a:p>
        </p:txBody>
      </p:sp>
      <p:sp>
        <p:nvSpPr>
          <p:cNvPr id="237" name="Google Shape;237;p27">
            <a:hlinkClick r:id="rId11" action="ppaction://hlinksldjump"/>
          </p:cNvPr>
          <p:cNvSpPr txBox="1"/>
          <p:nvPr/>
        </p:nvSpPr>
        <p:spPr>
          <a:xfrm>
            <a:off x="4255750" y="42565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Efficiency Gains ($2M)</a:t>
            </a:r>
            <a:endParaRPr sz="1100" b="1"/>
          </a:p>
        </p:txBody>
      </p:sp>
      <p:pic>
        <p:nvPicPr>
          <p:cNvPr id="238" name="Google Shape;238;p27"/>
          <p:cNvPicPr preferRelativeResize="0"/>
          <p:nvPr/>
        </p:nvPicPr>
        <p:blipFill>
          <a:blip r:embed="rId12">
            <a:alphaModFix/>
          </a:blip>
          <a:stretch>
            <a:fillRect/>
          </a:stretch>
        </p:blipFill>
        <p:spPr>
          <a:xfrm>
            <a:off x="789975" y="1015850"/>
            <a:ext cx="5994075" cy="3758199"/>
          </a:xfrm>
          <a:prstGeom prst="rect">
            <a:avLst/>
          </a:prstGeom>
          <a:noFill/>
          <a:ln>
            <a:noFill/>
          </a:ln>
        </p:spPr>
      </p:pic>
      <p:pic>
        <p:nvPicPr>
          <p:cNvPr id="239" name="Google Shape;239;p27"/>
          <p:cNvPicPr preferRelativeResize="0"/>
          <p:nvPr/>
        </p:nvPicPr>
        <p:blipFill>
          <a:blip r:embed="rId13">
            <a:alphaModFix/>
          </a:blip>
          <a:stretch>
            <a:fillRect/>
          </a:stretch>
        </p:blipFill>
        <p:spPr>
          <a:xfrm>
            <a:off x="714100" y="1108766"/>
            <a:ext cx="6046575" cy="3673646"/>
          </a:xfrm>
          <a:prstGeom prst="rect">
            <a:avLst/>
          </a:prstGeom>
          <a:noFill/>
          <a:ln>
            <a:noFill/>
          </a:ln>
        </p:spPr>
      </p:pic>
      <p:sp>
        <p:nvSpPr>
          <p:cNvPr id="240" name="Google Shape;240;p27"/>
          <p:cNvSpPr txBox="1"/>
          <p:nvPr/>
        </p:nvSpPr>
        <p:spPr>
          <a:xfrm>
            <a:off x="817350" y="1404675"/>
            <a:ext cx="1582200" cy="231000"/>
          </a:xfrm>
          <a:prstGeom prst="rect">
            <a:avLst/>
          </a:prstGeom>
          <a:solidFill>
            <a:schemeClr val="lt1"/>
          </a:solidFill>
          <a:ln>
            <a:noFill/>
          </a:ln>
        </p:spPr>
        <p:txBody>
          <a:bodyPr spcFirstLastPara="1" wrap="square" lIns="0" tIns="0" rIns="0" bIns="0" anchor="t" anchorCtr="0">
            <a:spAutoFit/>
          </a:bodyPr>
          <a:lstStyle/>
          <a:p>
            <a:pPr marL="0" lvl="0" indent="0" algn="l" rtl="0">
              <a:spcBef>
                <a:spcPts val="0"/>
              </a:spcBef>
              <a:spcAft>
                <a:spcPts val="0"/>
              </a:spcAft>
              <a:buNone/>
            </a:pPr>
            <a:r>
              <a:rPr lang="en" sz="1500" b="1">
                <a:solidFill>
                  <a:srgbClr val="990000"/>
                </a:solidFill>
                <a:latin typeface="Open Sans"/>
                <a:ea typeface="Open Sans"/>
                <a:cs typeface="Open Sans"/>
                <a:sym typeface="Open Sans"/>
              </a:rPr>
              <a:t>1000</a:t>
            </a:r>
            <a:r>
              <a:rPr lang="en" sz="1500" b="1">
                <a:latin typeface="Open Sans"/>
                <a:ea typeface="Open Sans"/>
                <a:cs typeface="Open Sans"/>
                <a:sym typeface="Open Sans"/>
              </a:rPr>
              <a:t> Employees</a:t>
            </a:r>
            <a:endParaRPr sz="1500" b="1">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rot="-5400000">
            <a:off x="7771713" y="3122275"/>
            <a:ext cx="20322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Appendix E</a:t>
            </a:r>
            <a:endParaRPr sz="2000" b="1">
              <a:solidFill>
                <a:schemeClr val="accent5"/>
              </a:solidFill>
              <a:latin typeface="Open Sans"/>
              <a:ea typeface="Open Sans"/>
              <a:cs typeface="Open Sans"/>
              <a:sym typeface="Open Sans"/>
            </a:endParaRPr>
          </a:p>
        </p:txBody>
      </p:sp>
      <p:pic>
        <p:nvPicPr>
          <p:cNvPr id="246" name="Google Shape;246;p28"/>
          <p:cNvPicPr preferRelativeResize="0"/>
          <p:nvPr/>
        </p:nvPicPr>
        <p:blipFill>
          <a:blip r:embed="rId3">
            <a:alphaModFix/>
          </a:blip>
          <a:stretch>
            <a:fillRect/>
          </a:stretch>
        </p:blipFill>
        <p:spPr>
          <a:xfrm>
            <a:off x="8659479" y="4568870"/>
            <a:ext cx="256666" cy="372100"/>
          </a:xfrm>
          <a:prstGeom prst="rect">
            <a:avLst/>
          </a:prstGeom>
          <a:noFill/>
          <a:ln>
            <a:noFill/>
          </a:ln>
        </p:spPr>
      </p:pic>
      <p:pic>
        <p:nvPicPr>
          <p:cNvPr id="247" name="Google Shape;247;p28"/>
          <p:cNvPicPr preferRelativeResize="0"/>
          <p:nvPr/>
        </p:nvPicPr>
        <p:blipFill>
          <a:blip r:embed="rId4">
            <a:alphaModFix/>
          </a:blip>
          <a:stretch>
            <a:fillRect/>
          </a:stretch>
        </p:blipFill>
        <p:spPr>
          <a:xfrm>
            <a:off x="223625" y="810375"/>
            <a:ext cx="8196664" cy="4270430"/>
          </a:xfrm>
          <a:prstGeom prst="rect">
            <a:avLst/>
          </a:prstGeom>
          <a:noFill/>
          <a:ln>
            <a:noFill/>
          </a:ln>
        </p:spPr>
      </p:pic>
      <p:sp>
        <p:nvSpPr>
          <p:cNvPr id="248" name="Google Shape;248;p28"/>
          <p:cNvSpPr txBox="1">
            <a:spLocks noGrp="1"/>
          </p:cNvSpPr>
          <p:nvPr>
            <p:ph type="title"/>
          </p:nvPr>
        </p:nvSpPr>
        <p:spPr>
          <a:xfrm>
            <a:off x="1412100" y="240975"/>
            <a:ext cx="63198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000" b="1">
                <a:solidFill>
                  <a:srgbClr val="60B7BE"/>
                </a:solidFill>
                <a:latin typeface="Open Sans"/>
                <a:ea typeface="Open Sans"/>
                <a:cs typeface="Open Sans"/>
                <a:sym typeface="Open Sans"/>
              </a:rPr>
              <a:t>RETURN ON RECOGNITION</a:t>
            </a:r>
            <a:endParaRPr sz="3000" b="1">
              <a:solidFill>
                <a:srgbClr val="60B7BE"/>
              </a:solidFill>
              <a:latin typeface="Open Sans"/>
              <a:ea typeface="Open Sans"/>
              <a:cs typeface="Open Sans"/>
              <a:sym typeface="Open Sans"/>
            </a:endParaRPr>
          </a:p>
        </p:txBody>
      </p:sp>
      <p:pic>
        <p:nvPicPr>
          <p:cNvPr id="249" name="Google Shape;249;p28">
            <a:hlinkClick r:id="" action="ppaction://hlinkshowjump?jump=nextslide"/>
          </p:cNvPr>
          <p:cNvPicPr preferRelativeResize="0"/>
          <p:nvPr/>
        </p:nvPicPr>
        <p:blipFill>
          <a:blip r:embed="rId5">
            <a:alphaModFix/>
          </a:blip>
          <a:stretch>
            <a:fillRect/>
          </a:stretch>
        </p:blipFill>
        <p:spPr>
          <a:xfrm>
            <a:off x="4341275" y="1375476"/>
            <a:ext cx="2480634" cy="569400"/>
          </a:xfrm>
          <a:prstGeom prst="rect">
            <a:avLst/>
          </a:prstGeom>
          <a:noFill/>
          <a:ln>
            <a:noFill/>
          </a:ln>
        </p:spPr>
      </p:pic>
      <p:pic>
        <p:nvPicPr>
          <p:cNvPr id="250" name="Google Shape;250;p28">
            <a:hlinkClick r:id="rId6" action="ppaction://hlinksldjump"/>
          </p:cNvPr>
          <p:cNvPicPr preferRelativeResize="0"/>
          <p:nvPr/>
        </p:nvPicPr>
        <p:blipFill>
          <a:blip r:embed="rId7">
            <a:alphaModFix/>
          </a:blip>
          <a:stretch>
            <a:fillRect/>
          </a:stretch>
        </p:blipFill>
        <p:spPr>
          <a:xfrm>
            <a:off x="4341275" y="2225875"/>
            <a:ext cx="2480626" cy="691759"/>
          </a:xfrm>
          <a:prstGeom prst="rect">
            <a:avLst/>
          </a:prstGeom>
          <a:noFill/>
          <a:ln>
            <a:noFill/>
          </a:ln>
        </p:spPr>
      </p:pic>
      <p:sp>
        <p:nvSpPr>
          <p:cNvPr id="251" name="Google Shape;251;p28">
            <a:hlinkClick r:id="rId8" action="ppaction://hlinksldjump"/>
          </p:cNvPr>
          <p:cNvSpPr txBox="1"/>
          <p:nvPr/>
        </p:nvSpPr>
        <p:spPr>
          <a:xfrm>
            <a:off x="4272238" y="3255650"/>
            <a:ext cx="2618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Onboarding ($30M)</a:t>
            </a:r>
            <a:endParaRPr sz="1100" b="1"/>
          </a:p>
        </p:txBody>
      </p:sp>
      <p:sp>
        <p:nvSpPr>
          <p:cNvPr id="252" name="Google Shape;252;p28">
            <a:hlinkClick r:id="rId9" action="ppaction://hlinksldjump"/>
          </p:cNvPr>
          <p:cNvSpPr txBox="1"/>
          <p:nvPr/>
        </p:nvSpPr>
        <p:spPr>
          <a:xfrm>
            <a:off x="4255750" y="39629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25% Absenteeism ($19M)</a:t>
            </a:r>
            <a:endParaRPr sz="1100" b="1"/>
          </a:p>
        </p:txBody>
      </p:sp>
      <p:sp>
        <p:nvSpPr>
          <p:cNvPr id="253" name="Google Shape;253;p28">
            <a:hlinkClick r:id="rId10" action="ppaction://hlinksldjump"/>
          </p:cNvPr>
          <p:cNvSpPr txBox="1"/>
          <p:nvPr/>
        </p:nvSpPr>
        <p:spPr>
          <a:xfrm>
            <a:off x="4255750" y="448172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Unclaimed ($2M)</a:t>
            </a:r>
            <a:endParaRPr sz="1100" b="1"/>
          </a:p>
        </p:txBody>
      </p:sp>
      <p:sp>
        <p:nvSpPr>
          <p:cNvPr id="254" name="Google Shape;254;p28">
            <a:hlinkClick r:id="rId11" action="ppaction://hlinksldjump"/>
          </p:cNvPr>
          <p:cNvSpPr txBox="1"/>
          <p:nvPr/>
        </p:nvSpPr>
        <p:spPr>
          <a:xfrm>
            <a:off x="4255750" y="42565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Efficiency Gains ($2M)</a:t>
            </a:r>
            <a:endParaRPr sz="1100" b="1"/>
          </a:p>
        </p:txBody>
      </p:sp>
      <p:sp>
        <p:nvSpPr>
          <p:cNvPr id="255" name="Google Shape;255;p28"/>
          <p:cNvSpPr txBox="1"/>
          <p:nvPr/>
        </p:nvSpPr>
        <p:spPr>
          <a:xfrm>
            <a:off x="817350" y="1404675"/>
            <a:ext cx="1582200" cy="231000"/>
          </a:xfrm>
          <a:prstGeom prst="rect">
            <a:avLst/>
          </a:prstGeom>
          <a:solidFill>
            <a:schemeClr val="lt1"/>
          </a:solidFill>
          <a:ln>
            <a:noFill/>
          </a:ln>
        </p:spPr>
        <p:txBody>
          <a:bodyPr spcFirstLastPara="1" wrap="square" lIns="0" tIns="0" rIns="0" bIns="0" anchor="t" anchorCtr="0">
            <a:spAutoFit/>
          </a:bodyPr>
          <a:lstStyle/>
          <a:p>
            <a:pPr marL="0" lvl="0" indent="0" algn="l" rtl="0">
              <a:spcBef>
                <a:spcPts val="0"/>
              </a:spcBef>
              <a:spcAft>
                <a:spcPts val="0"/>
              </a:spcAft>
              <a:buNone/>
            </a:pPr>
            <a:r>
              <a:rPr lang="en" sz="1500" b="1">
                <a:solidFill>
                  <a:srgbClr val="990000"/>
                </a:solidFill>
                <a:latin typeface="Open Sans"/>
                <a:ea typeface="Open Sans"/>
                <a:cs typeface="Open Sans"/>
                <a:sym typeface="Open Sans"/>
              </a:rPr>
              <a:t>1000</a:t>
            </a:r>
            <a:r>
              <a:rPr lang="en" sz="1500" b="1">
                <a:latin typeface="Open Sans"/>
                <a:ea typeface="Open Sans"/>
                <a:cs typeface="Open Sans"/>
                <a:sym typeface="Open Sans"/>
              </a:rPr>
              <a:t> Employees</a:t>
            </a:r>
            <a:endParaRPr sz="1500" b="1">
              <a:latin typeface="Open Sans"/>
              <a:ea typeface="Open Sans"/>
              <a:cs typeface="Open Sans"/>
              <a:sym typeface="Open Sans"/>
            </a:endParaRPr>
          </a:p>
        </p:txBody>
      </p:sp>
      <p:pic>
        <p:nvPicPr>
          <p:cNvPr id="256" name="Google Shape;256;p28"/>
          <p:cNvPicPr preferRelativeResize="0"/>
          <p:nvPr/>
        </p:nvPicPr>
        <p:blipFill>
          <a:blip r:embed="rId12">
            <a:alphaModFix/>
          </a:blip>
          <a:stretch>
            <a:fillRect/>
          </a:stretch>
        </p:blipFill>
        <p:spPr>
          <a:xfrm>
            <a:off x="677225" y="1023050"/>
            <a:ext cx="6071800" cy="3756826"/>
          </a:xfrm>
          <a:prstGeom prst="rect">
            <a:avLst/>
          </a:prstGeom>
          <a:noFill/>
          <a:ln>
            <a:noFill/>
          </a:ln>
        </p:spPr>
      </p:pic>
      <p:sp>
        <p:nvSpPr>
          <p:cNvPr id="257" name="Google Shape;257;p28"/>
          <p:cNvSpPr txBox="1"/>
          <p:nvPr/>
        </p:nvSpPr>
        <p:spPr>
          <a:xfrm>
            <a:off x="782300" y="1375475"/>
            <a:ext cx="1833300" cy="231000"/>
          </a:xfrm>
          <a:prstGeom prst="rect">
            <a:avLst/>
          </a:prstGeom>
          <a:solidFill>
            <a:schemeClr val="lt1"/>
          </a:solidFill>
          <a:ln>
            <a:noFill/>
          </a:ln>
        </p:spPr>
        <p:txBody>
          <a:bodyPr spcFirstLastPara="1" wrap="square" lIns="0" tIns="0" rIns="0" bIns="0" anchor="t" anchorCtr="0">
            <a:spAutoFit/>
          </a:bodyPr>
          <a:lstStyle/>
          <a:p>
            <a:pPr marL="0" lvl="0" indent="0" algn="l" rtl="0">
              <a:spcBef>
                <a:spcPts val="0"/>
              </a:spcBef>
              <a:spcAft>
                <a:spcPts val="0"/>
              </a:spcAft>
              <a:buNone/>
            </a:pPr>
            <a:r>
              <a:rPr lang="en" sz="1500" b="1">
                <a:solidFill>
                  <a:srgbClr val="990000"/>
                </a:solidFill>
                <a:latin typeface="Open Sans"/>
                <a:ea typeface="Open Sans"/>
                <a:cs typeface="Open Sans"/>
                <a:sym typeface="Open Sans"/>
              </a:rPr>
              <a:t>10,000</a:t>
            </a:r>
            <a:r>
              <a:rPr lang="en" sz="1500" b="1">
                <a:latin typeface="Open Sans"/>
                <a:ea typeface="Open Sans"/>
                <a:cs typeface="Open Sans"/>
                <a:sym typeface="Open Sans"/>
              </a:rPr>
              <a:t> Employees</a:t>
            </a:r>
            <a:endParaRPr sz="1500" b="1">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9"/>
          <p:cNvSpPr txBox="1">
            <a:spLocks noGrp="1"/>
          </p:cNvSpPr>
          <p:nvPr>
            <p:ph type="title"/>
          </p:nvPr>
        </p:nvSpPr>
        <p:spPr>
          <a:xfrm rot="-5400000">
            <a:off x="7771713" y="3122275"/>
            <a:ext cx="20322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Appendix E</a:t>
            </a:r>
            <a:endParaRPr sz="2000" b="1">
              <a:solidFill>
                <a:schemeClr val="accent5"/>
              </a:solidFill>
              <a:latin typeface="Open Sans"/>
              <a:ea typeface="Open Sans"/>
              <a:cs typeface="Open Sans"/>
              <a:sym typeface="Open Sans"/>
            </a:endParaRPr>
          </a:p>
        </p:txBody>
      </p:sp>
      <p:pic>
        <p:nvPicPr>
          <p:cNvPr id="263" name="Google Shape;263;p29"/>
          <p:cNvPicPr preferRelativeResize="0"/>
          <p:nvPr/>
        </p:nvPicPr>
        <p:blipFill>
          <a:blip r:embed="rId3">
            <a:alphaModFix/>
          </a:blip>
          <a:stretch>
            <a:fillRect/>
          </a:stretch>
        </p:blipFill>
        <p:spPr>
          <a:xfrm>
            <a:off x="8659479" y="4568870"/>
            <a:ext cx="256666" cy="372100"/>
          </a:xfrm>
          <a:prstGeom prst="rect">
            <a:avLst/>
          </a:prstGeom>
          <a:noFill/>
          <a:ln>
            <a:noFill/>
          </a:ln>
        </p:spPr>
      </p:pic>
      <p:pic>
        <p:nvPicPr>
          <p:cNvPr id="264" name="Google Shape;264;p29"/>
          <p:cNvPicPr preferRelativeResize="0"/>
          <p:nvPr/>
        </p:nvPicPr>
        <p:blipFill>
          <a:blip r:embed="rId4">
            <a:alphaModFix/>
          </a:blip>
          <a:stretch>
            <a:fillRect/>
          </a:stretch>
        </p:blipFill>
        <p:spPr>
          <a:xfrm>
            <a:off x="223625" y="810375"/>
            <a:ext cx="8196664" cy="4270430"/>
          </a:xfrm>
          <a:prstGeom prst="rect">
            <a:avLst/>
          </a:prstGeom>
          <a:noFill/>
          <a:ln>
            <a:noFill/>
          </a:ln>
        </p:spPr>
      </p:pic>
      <p:sp>
        <p:nvSpPr>
          <p:cNvPr id="265" name="Google Shape;265;p29"/>
          <p:cNvSpPr txBox="1">
            <a:spLocks noGrp="1"/>
          </p:cNvSpPr>
          <p:nvPr>
            <p:ph type="title"/>
          </p:nvPr>
        </p:nvSpPr>
        <p:spPr>
          <a:xfrm>
            <a:off x="1412100" y="240975"/>
            <a:ext cx="63198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000" b="1">
                <a:solidFill>
                  <a:srgbClr val="60B7BE"/>
                </a:solidFill>
                <a:latin typeface="Open Sans"/>
                <a:ea typeface="Open Sans"/>
                <a:cs typeface="Open Sans"/>
                <a:sym typeface="Open Sans"/>
              </a:rPr>
              <a:t>RETURN ON RECOGNITION</a:t>
            </a:r>
            <a:endParaRPr sz="3000" b="1">
              <a:solidFill>
                <a:srgbClr val="60B7BE"/>
              </a:solidFill>
              <a:latin typeface="Open Sans"/>
              <a:ea typeface="Open Sans"/>
              <a:cs typeface="Open Sans"/>
              <a:sym typeface="Open Sans"/>
            </a:endParaRPr>
          </a:p>
        </p:txBody>
      </p:sp>
      <p:pic>
        <p:nvPicPr>
          <p:cNvPr id="266" name="Google Shape;266;p29">
            <a:hlinkClick r:id="" action="ppaction://hlinkshowjump?jump=nextslide"/>
          </p:cNvPr>
          <p:cNvPicPr preferRelativeResize="0"/>
          <p:nvPr/>
        </p:nvPicPr>
        <p:blipFill>
          <a:blip r:embed="rId5">
            <a:alphaModFix/>
          </a:blip>
          <a:stretch>
            <a:fillRect/>
          </a:stretch>
        </p:blipFill>
        <p:spPr>
          <a:xfrm>
            <a:off x="4341275" y="1375476"/>
            <a:ext cx="2480634" cy="569400"/>
          </a:xfrm>
          <a:prstGeom prst="rect">
            <a:avLst/>
          </a:prstGeom>
          <a:noFill/>
          <a:ln>
            <a:noFill/>
          </a:ln>
        </p:spPr>
      </p:pic>
      <p:pic>
        <p:nvPicPr>
          <p:cNvPr id="267" name="Google Shape;267;p29">
            <a:hlinkClick r:id="rId6" action="ppaction://hlinksldjump"/>
          </p:cNvPr>
          <p:cNvPicPr preferRelativeResize="0"/>
          <p:nvPr/>
        </p:nvPicPr>
        <p:blipFill>
          <a:blip r:embed="rId7">
            <a:alphaModFix/>
          </a:blip>
          <a:stretch>
            <a:fillRect/>
          </a:stretch>
        </p:blipFill>
        <p:spPr>
          <a:xfrm>
            <a:off x="4341275" y="2225875"/>
            <a:ext cx="2480626" cy="691759"/>
          </a:xfrm>
          <a:prstGeom prst="rect">
            <a:avLst/>
          </a:prstGeom>
          <a:noFill/>
          <a:ln>
            <a:noFill/>
          </a:ln>
        </p:spPr>
      </p:pic>
      <p:sp>
        <p:nvSpPr>
          <p:cNvPr id="268" name="Google Shape;268;p29">
            <a:hlinkClick r:id="rId8" action="ppaction://hlinksldjump"/>
          </p:cNvPr>
          <p:cNvSpPr txBox="1"/>
          <p:nvPr/>
        </p:nvSpPr>
        <p:spPr>
          <a:xfrm>
            <a:off x="4272238" y="3255650"/>
            <a:ext cx="2618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Onboarding ($30M)</a:t>
            </a:r>
            <a:endParaRPr sz="1100" b="1"/>
          </a:p>
        </p:txBody>
      </p:sp>
      <p:sp>
        <p:nvSpPr>
          <p:cNvPr id="269" name="Google Shape;269;p29">
            <a:hlinkClick r:id="rId9" action="ppaction://hlinksldjump"/>
          </p:cNvPr>
          <p:cNvSpPr txBox="1"/>
          <p:nvPr/>
        </p:nvSpPr>
        <p:spPr>
          <a:xfrm>
            <a:off x="4255750" y="39629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25% Absenteeism ($19M)</a:t>
            </a:r>
            <a:endParaRPr sz="1100" b="1"/>
          </a:p>
        </p:txBody>
      </p:sp>
      <p:sp>
        <p:nvSpPr>
          <p:cNvPr id="270" name="Google Shape;270;p29">
            <a:hlinkClick r:id="rId10" action="ppaction://hlinksldjump"/>
          </p:cNvPr>
          <p:cNvSpPr txBox="1"/>
          <p:nvPr/>
        </p:nvSpPr>
        <p:spPr>
          <a:xfrm>
            <a:off x="4255750" y="448172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Unclaimed ($2M)</a:t>
            </a:r>
            <a:endParaRPr sz="1100" b="1"/>
          </a:p>
        </p:txBody>
      </p:sp>
      <p:sp>
        <p:nvSpPr>
          <p:cNvPr id="271" name="Google Shape;271;p29">
            <a:hlinkClick r:id="rId11" action="ppaction://hlinksldjump"/>
          </p:cNvPr>
          <p:cNvSpPr txBox="1"/>
          <p:nvPr/>
        </p:nvSpPr>
        <p:spPr>
          <a:xfrm>
            <a:off x="4255750" y="42565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Efficiency Gains ($2M)</a:t>
            </a:r>
            <a:endParaRPr sz="1100" b="1"/>
          </a:p>
        </p:txBody>
      </p:sp>
      <p:sp>
        <p:nvSpPr>
          <p:cNvPr id="272" name="Google Shape;272;p29"/>
          <p:cNvSpPr txBox="1"/>
          <p:nvPr/>
        </p:nvSpPr>
        <p:spPr>
          <a:xfrm>
            <a:off x="817350" y="1404675"/>
            <a:ext cx="1582200" cy="231000"/>
          </a:xfrm>
          <a:prstGeom prst="rect">
            <a:avLst/>
          </a:prstGeom>
          <a:solidFill>
            <a:schemeClr val="lt1"/>
          </a:solidFill>
          <a:ln>
            <a:noFill/>
          </a:ln>
        </p:spPr>
        <p:txBody>
          <a:bodyPr spcFirstLastPara="1" wrap="square" lIns="0" tIns="0" rIns="0" bIns="0" anchor="t" anchorCtr="0">
            <a:spAutoFit/>
          </a:bodyPr>
          <a:lstStyle/>
          <a:p>
            <a:pPr marL="0" lvl="0" indent="0" algn="l" rtl="0">
              <a:spcBef>
                <a:spcPts val="0"/>
              </a:spcBef>
              <a:spcAft>
                <a:spcPts val="0"/>
              </a:spcAft>
              <a:buNone/>
            </a:pPr>
            <a:r>
              <a:rPr lang="en" sz="1500" b="1">
                <a:solidFill>
                  <a:srgbClr val="990000"/>
                </a:solidFill>
                <a:latin typeface="Open Sans"/>
                <a:ea typeface="Open Sans"/>
                <a:cs typeface="Open Sans"/>
                <a:sym typeface="Open Sans"/>
              </a:rPr>
              <a:t>1000</a:t>
            </a:r>
            <a:r>
              <a:rPr lang="en" sz="1500" b="1">
                <a:latin typeface="Open Sans"/>
                <a:ea typeface="Open Sans"/>
                <a:cs typeface="Open Sans"/>
                <a:sym typeface="Open Sans"/>
              </a:rPr>
              <a:t> Employees</a:t>
            </a:r>
            <a:endParaRPr sz="1500" b="1">
              <a:latin typeface="Open Sans"/>
              <a:ea typeface="Open Sans"/>
              <a:cs typeface="Open Sans"/>
              <a:sym typeface="Open Sans"/>
            </a:endParaRPr>
          </a:p>
        </p:txBody>
      </p:sp>
      <p:pic>
        <p:nvPicPr>
          <p:cNvPr id="273" name="Google Shape;273;p29"/>
          <p:cNvPicPr preferRelativeResize="0"/>
          <p:nvPr/>
        </p:nvPicPr>
        <p:blipFill>
          <a:blip r:embed="rId12">
            <a:alphaModFix/>
          </a:blip>
          <a:stretch>
            <a:fillRect/>
          </a:stretch>
        </p:blipFill>
        <p:spPr>
          <a:xfrm>
            <a:off x="741425" y="1108312"/>
            <a:ext cx="5977050" cy="3674550"/>
          </a:xfrm>
          <a:prstGeom prst="rect">
            <a:avLst/>
          </a:prstGeom>
          <a:noFill/>
          <a:ln>
            <a:noFill/>
          </a:ln>
        </p:spPr>
      </p:pic>
      <p:sp>
        <p:nvSpPr>
          <p:cNvPr id="274" name="Google Shape;274;p29"/>
          <p:cNvSpPr txBox="1"/>
          <p:nvPr/>
        </p:nvSpPr>
        <p:spPr>
          <a:xfrm>
            <a:off x="817350" y="1404675"/>
            <a:ext cx="1833300" cy="231000"/>
          </a:xfrm>
          <a:prstGeom prst="rect">
            <a:avLst/>
          </a:prstGeom>
          <a:solidFill>
            <a:schemeClr val="lt1"/>
          </a:solidFill>
          <a:ln>
            <a:noFill/>
          </a:ln>
        </p:spPr>
        <p:txBody>
          <a:bodyPr spcFirstLastPara="1" wrap="square" lIns="0" tIns="0" rIns="0" bIns="0" anchor="t" anchorCtr="0">
            <a:spAutoFit/>
          </a:bodyPr>
          <a:lstStyle/>
          <a:p>
            <a:pPr marL="0" lvl="0" indent="0" algn="l" rtl="0">
              <a:spcBef>
                <a:spcPts val="0"/>
              </a:spcBef>
              <a:spcAft>
                <a:spcPts val="0"/>
              </a:spcAft>
              <a:buNone/>
            </a:pPr>
            <a:r>
              <a:rPr lang="en" sz="1500" b="1">
                <a:solidFill>
                  <a:srgbClr val="990000"/>
                </a:solidFill>
                <a:latin typeface="Open Sans"/>
                <a:ea typeface="Open Sans"/>
                <a:cs typeface="Open Sans"/>
                <a:sym typeface="Open Sans"/>
              </a:rPr>
              <a:t>20,000</a:t>
            </a:r>
            <a:r>
              <a:rPr lang="en" sz="1500" b="1">
                <a:latin typeface="Open Sans"/>
                <a:ea typeface="Open Sans"/>
                <a:cs typeface="Open Sans"/>
                <a:sym typeface="Open Sans"/>
              </a:rPr>
              <a:t> Employees</a:t>
            </a:r>
            <a:endParaRPr sz="1500" b="1">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0"/>
          <p:cNvSpPr txBox="1">
            <a:spLocks noGrp="1"/>
          </p:cNvSpPr>
          <p:nvPr>
            <p:ph type="title"/>
          </p:nvPr>
        </p:nvSpPr>
        <p:spPr>
          <a:xfrm rot="-5400000">
            <a:off x="7771713" y="3122275"/>
            <a:ext cx="20322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Appendix E</a:t>
            </a:r>
            <a:endParaRPr sz="2000" b="1">
              <a:solidFill>
                <a:schemeClr val="accent5"/>
              </a:solidFill>
              <a:latin typeface="Open Sans"/>
              <a:ea typeface="Open Sans"/>
              <a:cs typeface="Open Sans"/>
              <a:sym typeface="Open Sans"/>
            </a:endParaRPr>
          </a:p>
        </p:txBody>
      </p:sp>
      <p:pic>
        <p:nvPicPr>
          <p:cNvPr id="280" name="Google Shape;280;p30"/>
          <p:cNvPicPr preferRelativeResize="0"/>
          <p:nvPr/>
        </p:nvPicPr>
        <p:blipFill>
          <a:blip r:embed="rId3">
            <a:alphaModFix/>
          </a:blip>
          <a:stretch>
            <a:fillRect/>
          </a:stretch>
        </p:blipFill>
        <p:spPr>
          <a:xfrm>
            <a:off x="8659479" y="4568870"/>
            <a:ext cx="256666" cy="372100"/>
          </a:xfrm>
          <a:prstGeom prst="rect">
            <a:avLst/>
          </a:prstGeom>
          <a:noFill/>
          <a:ln>
            <a:noFill/>
          </a:ln>
        </p:spPr>
      </p:pic>
      <p:pic>
        <p:nvPicPr>
          <p:cNvPr id="281" name="Google Shape;281;p30"/>
          <p:cNvPicPr preferRelativeResize="0"/>
          <p:nvPr/>
        </p:nvPicPr>
        <p:blipFill>
          <a:blip r:embed="rId4">
            <a:alphaModFix/>
          </a:blip>
          <a:stretch>
            <a:fillRect/>
          </a:stretch>
        </p:blipFill>
        <p:spPr>
          <a:xfrm>
            <a:off x="223625" y="810375"/>
            <a:ext cx="8196664" cy="4270430"/>
          </a:xfrm>
          <a:prstGeom prst="rect">
            <a:avLst/>
          </a:prstGeom>
          <a:noFill/>
          <a:ln>
            <a:noFill/>
          </a:ln>
        </p:spPr>
      </p:pic>
      <p:sp>
        <p:nvSpPr>
          <p:cNvPr id="282" name="Google Shape;282;p30"/>
          <p:cNvSpPr txBox="1">
            <a:spLocks noGrp="1"/>
          </p:cNvSpPr>
          <p:nvPr>
            <p:ph type="title"/>
          </p:nvPr>
        </p:nvSpPr>
        <p:spPr>
          <a:xfrm>
            <a:off x="1412100" y="240975"/>
            <a:ext cx="63198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000" b="1">
                <a:solidFill>
                  <a:srgbClr val="60B7BE"/>
                </a:solidFill>
                <a:latin typeface="Open Sans"/>
                <a:ea typeface="Open Sans"/>
                <a:cs typeface="Open Sans"/>
                <a:sym typeface="Open Sans"/>
              </a:rPr>
              <a:t>RETURN ON RECOGNITION</a:t>
            </a:r>
            <a:endParaRPr sz="3000" b="1">
              <a:solidFill>
                <a:srgbClr val="60B7BE"/>
              </a:solidFill>
              <a:latin typeface="Open Sans"/>
              <a:ea typeface="Open Sans"/>
              <a:cs typeface="Open Sans"/>
              <a:sym typeface="Open Sans"/>
            </a:endParaRPr>
          </a:p>
        </p:txBody>
      </p:sp>
      <p:pic>
        <p:nvPicPr>
          <p:cNvPr id="283" name="Google Shape;283;p30">
            <a:hlinkClick r:id="" action="ppaction://hlinkshowjump?jump=nextslide"/>
          </p:cNvPr>
          <p:cNvPicPr preferRelativeResize="0"/>
          <p:nvPr/>
        </p:nvPicPr>
        <p:blipFill>
          <a:blip r:embed="rId5">
            <a:alphaModFix/>
          </a:blip>
          <a:stretch>
            <a:fillRect/>
          </a:stretch>
        </p:blipFill>
        <p:spPr>
          <a:xfrm>
            <a:off x="4341275" y="1375476"/>
            <a:ext cx="2480634" cy="569400"/>
          </a:xfrm>
          <a:prstGeom prst="rect">
            <a:avLst/>
          </a:prstGeom>
          <a:noFill/>
          <a:ln>
            <a:noFill/>
          </a:ln>
        </p:spPr>
      </p:pic>
      <p:pic>
        <p:nvPicPr>
          <p:cNvPr id="284" name="Google Shape;284;p30">
            <a:hlinkClick r:id="rId6" action="ppaction://hlinksldjump"/>
          </p:cNvPr>
          <p:cNvPicPr preferRelativeResize="0"/>
          <p:nvPr/>
        </p:nvPicPr>
        <p:blipFill>
          <a:blip r:embed="rId7">
            <a:alphaModFix/>
          </a:blip>
          <a:stretch>
            <a:fillRect/>
          </a:stretch>
        </p:blipFill>
        <p:spPr>
          <a:xfrm>
            <a:off x="4341275" y="2225875"/>
            <a:ext cx="2480626" cy="691759"/>
          </a:xfrm>
          <a:prstGeom prst="rect">
            <a:avLst/>
          </a:prstGeom>
          <a:noFill/>
          <a:ln>
            <a:noFill/>
          </a:ln>
        </p:spPr>
      </p:pic>
      <p:sp>
        <p:nvSpPr>
          <p:cNvPr id="285" name="Google Shape;285;p30">
            <a:hlinkClick r:id="rId8" action="ppaction://hlinksldjump"/>
          </p:cNvPr>
          <p:cNvSpPr txBox="1"/>
          <p:nvPr/>
        </p:nvSpPr>
        <p:spPr>
          <a:xfrm>
            <a:off x="4272238" y="3255650"/>
            <a:ext cx="2618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Onboarding ($30M)</a:t>
            </a:r>
            <a:endParaRPr sz="1100" b="1"/>
          </a:p>
        </p:txBody>
      </p:sp>
      <p:sp>
        <p:nvSpPr>
          <p:cNvPr id="286" name="Google Shape;286;p30">
            <a:hlinkClick r:id="rId9" action="ppaction://hlinksldjump"/>
          </p:cNvPr>
          <p:cNvSpPr txBox="1"/>
          <p:nvPr/>
        </p:nvSpPr>
        <p:spPr>
          <a:xfrm>
            <a:off x="4255750" y="39629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25% Absenteeism ($19M)</a:t>
            </a:r>
            <a:endParaRPr sz="1100" b="1"/>
          </a:p>
        </p:txBody>
      </p:sp>
      <p:sp>
        <p:nvSpPr>
          <p:cNvPr id="287" name="Google Shape;287;p30">
            <a:hlinkClick r:id="rId10" action="ppaction://hlinksldjump"/>
          </p:cNvPr>
          <p:cNvSpPr txBox="1"/>
          <p:nvPr/>
        </p:nvSpPr>
        <p:spPr>
          <a:xfrm>
            <a:off x="4255750" y="448172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Unclaimed ($2M)</a:t>
            </a:r>
            <a:endParaRPr sz="1100" b="1"/>
          </a:p>
        </p:txBody>
      </p:sp>
      <p:sp>
        <p:nvSpPr>
          <p:cNvPr id="288" name="Google Shape;288;p30">
            <a:hlinkClick r:id="rId11" action="ppaction://hlinksldjump"/>
          </p:cNvPr>
          <p:cNvSpPr txBox="1"/>
          <p:nvPr/>
        </p:nvSpPr>
        <p:spPr>
          <a:xfrm>
            <a:off x="4255750" y="42565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Efficiency Gains ($2M)</a:t>
            </a:r>
            <a:endParaRPr sz="1100" b="1"/>
          </a:p>
        </p:txBody>
      </p:sp>
      <p:sp>
        <p:nvSpPr>
          <p:cNvPr id="289" name="Google Shape;289;p30"/>
          <p:cNvSpPr txBox="1"/>
          <p:nvPr/>
        </p:nvSpPr>
        <p:spPr>
          <a:xfrm>
            <a:off x="823175" y="1375475"/>
            <a:ext cx="1833300" cy="231000"/>
          </a:xfrm>
          <a:prstGeom prst="rect">
            <a:avLst/>
          </a:prstGeom>
          <a:solidFill>
            <a:schemeClr val="lt1"/>
          </a:solidFill>
          <a:ln>
            <a:noFill/>
          </a:ln>
        </p:spPr>
        <p:txBody>
          <a:bodyPr spcFirstLastPara="1" wrap="square" lIns="0" tIns="0" rIns="0" bIns="0" anchor="t" anchorCtr="0">
            <a:spAutoFit/>
          </a:bodyPr>
          <a:lstStyle/>
          <a:p>
            <a:pPr marL="0" lvl="0" indent="0" algn="l" rtl="0">
              <a:spcBef>
                <a:spcPts val="0"/>
              </a:spcBef>
              <a:spcAft>
                <a:spcPts val="0"/>
              </a:spcAft>
              <a:buNone/>
            </a:pPr>
            <a:r>
              <a:rPr lang="en" sz="1500" b="1">
                <a:solidFill>
                  <a:srgbClr val="990000"/>
                </a:solidFill>
                <a:latin typeface="Open Sans"/>
                <a:ea typeface="Open Sans"/>
                <a:cs typeface="Open Sans"/>
                <a:sym typeface="Open Sans"/>
              </a:rPr>
              <a:t>45,000</a:t>
            </a:r>
            <a:r>
              <a:rPr lang="en" sz="1500" b="1">
                <a:latin typeface="Open Sans"/>
                <a:ea typeface="Open Sans"/>
                <a:cs typeface="Open Sans"/>
                <a:sym typeface="Open Sans"/>
              </a:rPr>
              <a:t> Employees</a:t>
            </a:r>
            <a:endParaRPr sz="1500" b="1">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1"/>
          <p:cNvSpPr txBox="1">
            <a:spLocks noGrp="1"/>
          </p:cNvSpPr>
          <p:nvPr>
            <p:ph type="title"/>
          </p:nvPr>
        </p:nvSpPr>
        <p:spPr>
          <a:xfrm rot="-5400000">
            <a:off x="7771713" y="3122275"/>
            <a:ext cx="20322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Appendix E</a:t>
            </a:r>
            <a:endParaRPr sz="2000" b="1">
              <a:solidFill>
                <a:schemeClr val="accent5"/>
              </a:solidFill>
              <a:latin typeface="Open Sans"/>
              <a:ea typeface="Open Sans"/>
              <a:cs typeface="Open Sans"/>
              <a:sym typeface="Open Sans"/>
            </a:endParaRPr>
          </a:p>
        </p:txBody>
      </p:sp>
      <p:pic>
        <p:nvPicPr>
          <p:cNvPr id="295" name="Google Shape;295;p31"/>
          <p:cNvPicPr preferRelativeResize="0"/>
          <p:nvPr/>
        </p:nvPicPr>
        <p:blipFill>
          <a:blip r:embed="rId3">
            <a:alphaModFix/>
          </a:blip>
          <a:stretch>
            <a:fillRect/>
          </a:stretch>
        </p:blipFill>
        <p:spPr>
          <a:xfrm>
            <a:off x="8659479" y="4568870"/>
            <a:ext cx="256666" cy="372100"/>
          </a:xfrm>
          <a:prstGeom prst="rect">
            <a:avLst/>
          </a:prstGeom>
          <a:noFill/>
          <a:ln>
            <a:noFill/>
          </a:ln>
        </p:spPr>
      </p:pic>
      <p:pic>
        <p:nvPicPr>
          <p:cNvPr id="296" name="Google Shape;296;p31">
            <a:hlinkClick r:id="" action="ppaction://hlinkshowjump?jump=previousslide"/>
          </p:cNvPr>
          <p:cNvPicPr preferRelativeResize="0"/>
          <p:nvPr/>
        </p:nvPicPr>
        <p:blipFill>
          <a:blip r:embed="rId4">
            <a:alphaModFix/>
          </a:blip>
          <a:stretch>
            <a:fillRect/>
          </a:stretch>
        </p:blipFill>
        <p:spPr>
          <a:xfrm>
            <a:off x="223625" y="810375"/>
            <a:ext cx="8196664" cy="4270430"/>
          </a:xfrm>
          <a:prstGeom prst="rect">
            <a:avLst/>
          </a:prstGeom>
          <a:noFill/>
          <a:ln>
            <a:noFill/>
          </a:ln>
        </p:spPr>
      </p:pic>
      <p:sp>
        <p:nvSpPr>
          <p:cNvPr id="297" name="Google Shape;297;p31"/>
          <p:cNvSpPr txBox="1">
            <a:spLocks noGrp="1"/>
          </p:cNvSpPr>
          <p:nvPr>
            <p:ph type="title"/>
          </p:nvPr>
        </p:nvSpPr>
        <p:spPr>
          <a:xfrm>
            <a:off x="1412100" y="240975"/>
            <a:ext cx="63198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000" b="1">
                <a:solidFill>
                  <a:srgbClr val="60B7BE"/>
                </a:solidFill>
                <a:latin typeface="Open Sans"/>
                <a:ea typeface="Open Sans"/>
                <a:cs typeface="Open Sans"/>
                <a:sym typeface="Open Sans"/>
              </a:rPr>
              <a:t>RETURN ON RECOGNITION</a:t>
            </a:r>
            <a:endParaRPr sz="3000" b="1">
              <a:solidFill>
                <a:srgbClr val="60B7BE"/>
              </a:solidFill>
              <a:latin typeface="Open Sans"/>
              <a:ea typeface="Open Sans"/>
              <a:cs typeface="Open Sans"/>
              <a:sym typeface="Open Sans"/>
            </a:endParaRPr>
          </a:p>
        </p:txBody>
      </p:sp>
      <p:pic>
        <p:nvPicPr>
          <p:cNvPr id="298" name="Google Shape;298;p31"/>
          <p:cNvPicPr preferRelativeResize="0"/>
          <p:nvPr/>
        </p:nvPicPr>
        <p:blipFill>
          <a:blip r:embed="rId5">
            <a:alphaModFix/>
          </a:blip>
          <a:stretch>
            <a:fillRect/>
          </a:stretch>
        </p:blipFill>
        <p:spPr>
          <a:xfrm>
            <a:off x="4341275" y="1375476"/>
            <a:ext cx="2480634" cy="569400"/>
          </a:xfrm>
          <a:prstGeom prst="rect">
            <a:avLst/>
          </a:prstGeom>
          <a:noFill/>
          <a:ln>
            <a:noFill/>
          </a:ln>
        </p:spPr>
      </p:pic>
      <p:pic>
        <p:nvPicPr>
          <p:cNvPr id="299" name="Google Shape;299;p31"/>
          <p:cNvPicPr preferRelativeResize="0"/>
          <p:nvPr/>
        </p:nvPicPr>
        <p:blipFill>
          <a:blip r:embed="rId6">
            <a:alphaModFix/>
          </a:blip>
          <a:stretch>
            <a:fillRect/>
          </a:stretch>
        </p:blipFill>
        <p:spPr>
          <a:xfrm>
            <a:off x="4341275" y="2225875"/>
            <a:ext cx="2480626" cy="691759"/>
          </a:xfrm>
          <a:prstGeom prst="rect">
            <a:avLst/>
          </a:prstGeom>
          <a:noFill/>
          <a:ln>
            <a:noFill/>
          </a:ln>
        </p:spPr>
      </p:pic>
      <p:sp>
        <p:nvSpPr>
          <p:cNvPr id="300" name="Google Shape;300;p31"/>
          <p:cNvSpPr txBox="1"/>
          <p:nvPr/>
        </p:nvSpPr>
        <p:spPr>
          <a:xfrm>
            <a:off x="4272238" y="3255650"/>
            <a:ext cx="2618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Onboarding ($30M)</a:t>
            </a:r>
            <a:endParaRPr sz="1100" b="1"/>
          </a:p>
        </p:txBody>
      </p:sp>
      <p:sp>
        <p:nvSpPr>
          <p:cNvPr id="301" name="Google Shape;301;p31"/>
          <p:cNvSpPr txBox="1"/>
          <p:nvPr/>
        </p:nvSpPr>
        <p:spPr>
          <a:xfrm>
            <a:off x="4255750" y="39629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25% Absenteeism ($19M)</a:t>
            </a:r>
            <a:endParaRPr sz="1100" b="1"/>
          </a:p>
        </p:txBody>
      </p:sp>
      <p:sp>
        <p:nvSpPr>
          <p:cNvPr id="302" name="Google Shape;302;p31"/>
          <p:cNvSpPr txBox="1"/>
          <p:nvPr/>
        </p:nvSpPr>
        <p:spPr>
          <a:xfrm>
            <a:off x="4255750" y="448172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Unclaimed ($2M)</a:t>
            </a:r>
            <a:endParaRPr sz="1100" b="1"/>
          </a:p>
        </p:txBody>
      </p:sp>
      <p:sp>
        <p:nvSpPr>
          <p:cNvPr id="303" name="Google Shape;303;p31"/>
          <p:cNvSpPr txBox="1"/>
          <p:nvPr/>
        </p:nvSpPr>
        <p:spPr>
          <a:xfrm>
            <a:off x="4255750" y="42565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Efficiency Gains ($2M)</a:t>
            </a:r>
            <a:endParaRPr sz="1100" b="1"/>
          </a:p>
        </p:txBody>
      </p:sp>
      <p:sp>
        <p:nvSpPr>
          <p:cNvPr id="304" name="Google Shape;304;p31">
            <a:hlinkClick r:id="" action="ppaction://hlinkshowjump?jump=previousslide"/>
          </p:cNvPr>
          <p:cNvSpPr/>
          <p:nvPr/>
        </p:nvSpPr>
        <p:spPr>
          <a:xfrm>
            <a:off x="4341275" y="2175800"/>
            <a:ext cx="2618700" cy="2567700"/>
          </a:xfrm>
          <a:prstGeom prst="wedgeRectCallout">
            <a:avLst>
              <a:gd name="adj1" fmla="val -43492"/>
              <a:gd name="adj2" fmla="val -5961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850" b="1">
                <a:solidFill>
                  <a:schemeClr val="dk1"/>
                </a:solidFill>
              </a:rPr>
              <a:t>Productivity</a:t>
            </a:r>
            <a:endParaRPr sz="850" b="1">
              <a:solidFill>
                <a:schemeClr val="dk1"/>
              </a:solidFill>
            </a:endParaRPr>
          </a:p>
          <a:p>
            <a:pPr marL="0" lvl="0" indent="0" algn="l" rtl="0">
              <a:spcBef>
                <a:spcPts val="0"/>
              </a:spcBef>
              <a:spcAft>
                <a:spcPts val="0"/>
              </a:spcAft>
              <a:buClr>
                <a:schemeClr val="dk1"/>
              </a:buClr>
              <a:buSzPts val="1100"/>
              <a:buFont typeface="Arial"/>
              <a:buNone/>
            </a:pPr>
            <a:endParaRPr sz="850">
              <a:solidFill>
                <a:schemeClr val="dk1"/>
              </a:solidFill>
            </a:endParaRPr>
          </a:p>
          <a:p>
            <a:pPr marL="0" lvl="0" indent="0" algn="l" rtl="0">
              <a:spcBef>
                <a:spcPts val="0"/>
              </a:spcBef>
              <a:spcAft>
                <a:spcPts val="0"/>
              </a:spcAft>
              <a:buClr>
                <a:schemeClr val="dk1"/>
              </a:buClr>
              <a:buSzPts val="1100"/>
              <a:buFont typeface="Arial"/>
              <a:buNone/>
            </a:pPr>
            <a:r>
              <a:rPr lang="en" sz="850">
                <a:solidFill>
                  <a:schemeClr val="dk1"/>
                </a:solidFill>
              </a:rPr>
              <a:t>Research shows that companies with higher than average employee engagement levels benefit from 21% higher productivity.</a:t>
            </a:r>
            <a:endParaRPr sz="850">
              <a:solidFill>
                <a:schemeClr val="dk1"/>
              </a:solidFill>
            </a:endParaRPr>
          </a:p>
          <a:p>
            <a:pPr marL="0" lvl="0" indent="0" algn="l" rtl="0">
              <a:spcBef>
                <a:spcPts val="0"/>
              </a:spcBef>
              <a:spcAft>
                <a:spcPts val="0"/>
              </a:spcAft>
              <a:buClr>
                <a:schemeClr val="dk1"/>
              </a:buClr>
              <a:buSzPts val="1100"/>
              <a:buFont typeface="Arial"/>
              <a:buNone/>
            </a:pPr>
            <a:endParaRPr sz="850">
              <a:solidFill>
                <a:schemeClr val="dk1"/>
              </a:solidFill>
            </a:endParaRPr>
          </a:p>
          <a:p>
            <a:pPr marL="0" lvl="0" indent="0" algn="l" rtl="0">
              <a:spcBef>
                <a:spcPts val="0"/>
              </a:spcBef>
              <a:spcAft>
                <a:spcPts val="0"/>
              </a:spcAft>
              <a:buClr>
                <a:schemeClr val="dk1"/>
              </a:buClr>
              <a:buSzPts val="1100"/>
              <a:buFont typeface="Arial"/>
              <a:buNone/>
            </a:pPr>
            <a:r>
              <a:rPr lang="en" sz="850">
                <a:solidFill>
                  <a:schemeClr val="dk1"/>
                </a:solidFill>
              </a:rPr>
              <a:t>For the purpose of incorporating different scenarios, let’s be conservative and estimate that an effective employee recognition program can lead to 10% higher productivity (i.e. your people could produce just 10% more, saving you from having to hire 10% more people to complete a job).</a:t>
            </a:r>
            <a:endParaRPr sz="850">
              <a:solidFill>
                <a:schemeClr val="dk1"/>
              </a:solidFill>
            </a:endParaRPr>
          </a:p>
          <a:p>
            <a:pPr marL="0" lvl="0" indent="0" algn="l" rtl="0">
              <a:spcBef>
                <a:spcPts val="0"/>
              </a:spcBef>
              <a:spcAft>
                <a:spcPts val="0"/>
              </a:spcAft>
              <a:buClr>
                <a:schemeClr val="dk1"/>
              </a:buClr>
              <a:buSzPts val="1100"/>
              <a:buFont typeface="Arial"/>
              <a:buNone/>
            </a:pPr>
            <a:endParaRPr sz="850">
              <a:solidFill>
                <a:schemeClr val="dk1"/>
              </a:solidFill>
            </a:endParaRPr>
          </a:p>
          <a:p>
            <a:pPr marL="0" lvl="0" indent="0" algn="l" rtl="0">
              <a:spcBef>
                <a:spcPts val="0"/>
              </a:spcBef>
              <a:spcAft>
                <a:spcPts val="0"/>
              </a:spcAft>
              <a:buClr>
                <a:schemeClr val="dk1"/>
              </a:buClr>
              <a:buSzPts val="1100"/>
              <a:buFont typeface="Arial"/>
              <a:buNone/>
            </a:pPr>
            <a:r>
              <a:rPr lang="en" sz="850">
                <a:solidFill>
                  <a:schemeClr val="dk1"/>
                </a:solidFill>
              </a:rPr>
              <a:t>Total Productivity Gain = # of Employees x Salary x Productivity Increase</a:t>
            </a:r>
            <a:endParaRPr sz="850">
              <a:solidFill>
                <a:schemeClr val="dk1"/>
              </a:solidFill>
            </a:endParaRPr>
          </a:p>
          <a:p>
            <a:pPr marL="0" lvl="0" indent="0" algn="l" rtl="0">
              <a:spcBef>
                <a:spcPts val="0"/>
              </a:spcBef>
              <a:spcAft>
                <a:spcPts val="0"/>
              </a:spcAft>
              <a:buClr>
                <a:schemeClr val="dk1"/>
              </a:buClr>
              <a:buSzPts val="1100"/>
              <a:buFont typeface="Arial"/>
              <a:buNone/>
            </a:pPr>
            <a:r>
              <a:rPr lang="en" sz="850">
                <a:solidFill>
                  <a:schemeClr val="dk1"/>
                </a:solidFill>
              </a:rPr>
              <a:t>Total Productivity Gain = 45,000 x $50,000 x 10%</a:t>
            </a:r>
            <a:endParaRPr sz="850">
              <a:solidFill>
                <a:schemeClr val="dk1"/>
              </a:solidFill>
            </a:endParaRPr>
          </a:p>
          <a:p>
            <a:pPr marL="0" lvl="0" indent="0" algn="l" rtl="0">
              <a:spcBef>
                <a:spcPts val="0"/>
              </a:spcBef>
              <a:spcAft>
                <a:spcPts val="0"/>
              </a:spcAft>
              <a:buNone/>
            </a:pPr>
            <a:r>
              <a:rPr lang="en" sz="850">
                <a:solidFill>
                  <a:schemeClr val="dk1"/>
                </a:solidFill>
              </a:rPr>
              <a:t>Total Productivity Gain = $225M</a:t>
            </a:r>
            <a:endParaRPr sz="8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14"/>
          <p:cNvGrpSpPr/>
          <p:nvPr/>
        </p:nvGrpSpPr>
        <p:grpSpPr>
          <a:xfrm>
            <a:off x="0" y="64800"/>
            <a:ext cx="8563075" cy="5073224"/>
            <a:chOff x="0" y="64800"/>
            <a:chExt cx="8563075" cy="5073224"/>
          </a:xfrm>
        </p:grpSpPr>
        <p:pic>
          <p:nvPicPr>
            <p:cNvPr id="64" name="Google Shape;64;p14"/>
            <p:cNvPicPr preferRelativeResize="0"/>
            <p:nvPr/>
          </p:nvPicPr>
          <p:blipFill rotWithShape="1">
            <a:blip r:embed="rId3">
              <a:alphaModFix amt="50000"/>
            </a:blip>
            <a:srcRect l="3113" r="4780"/>
            <a:stretch/>
          </p:blipFill>
          <p:spPr>
            <a:xfrm>
              <a:off x="141300" y="64800"/>
              <a:ext cx="8421775" cy="4232649"/>
            </a:xfrm>
            <a:prstGeom prst="rect">
              <a:avLst/>
            </a:prstGeom>
            <a:noFill/>
            <a:ln>
              <a:noFill/>
            </a:ln>
          </p:spPr>
        </p:pic>
        <p:pic>
          <p:nvPicPr>
            <p:cNvPr id="65" name="Google Shape;65;p14"/>
            <p:cNvPicPr preferRelativeResize="0"/>
            <p:nvPr/>
          </p:nvPicPr>
          <p:blipFill rotWithShape="1">
            <a:blip r:embed="rId3">
              <a:alphaModFix amt="50000"/>
            </a:blip>
            <a:srcRect l="7321" r="4781" b="91208"/>
            <a:stretch/>
          </p:blipFill>
          <p:spPr>
            <a:xfrm>
              <a:off x="0" y="4765925"/>
              <a:ext cx="8037202" cy="372099"/>
            </a:xfrm>
            <a:prstGeom prst="rect">
              <a:avLst/>
            </a:prstGeom>
            <a:noFill/>
            <a:ln>
              <a:noFill/>
            </a:ln>
          </p:spPr>
        </p:pic>
      </p:grpSp>
      <p:pic>
        <p:nvPicPr>
          <p:cNvPr id="66" name="Google Shape;66;p14"/>
          <p:cNvPicPr preferRelativeResize="0"/>
          <p:nvPr/>
        </p:nvPicPr>
        <p:blipFill>
          <a:blip r:embed="rId4">
            <a:alphaModFix/>
          </a:blip>
          <a:stretch>
            <a:fillRect/>
          </a:stretch>
        </p:blipFill>
        <p:spPr>
          <a:xfrm>
            <a:off x="8659479" y="4568870"/>
            <a:ext cx="256666" cy="372100"/>
          </a:xfrm>
          <a:prstGeom prst="rect">
            <a:avLst/>
          </a:prstGeom>
          <a:noFill/>
          <a:ln>
            <a:noFill/>
          </a:ln>
        </p:spPr>
      </p:pic>
      <p:sp>
        <p:nvSpPr>
          <p:cNvPr id="67" name="Google Shape;67;p14"/>
          <p:cNvSpPr txBox="1">
            <a:spLocks noGrp="1"/>
          </p:cNvSpPr>
          <p:nvPr>
            <p:ph type="title"/>
          </p:nvPr>
        </p:nvSpPr>
        <p:spPr>
          <a:xfrm rot="-5400000">
            <a:off x="6969825" y="2320375"/>
            <a:ext cx="36360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Why Recognition?</a:t>
            </a:r>
            <a:endParaRPr sz="2000" b="1">
              <a:solidFill>
                <a:schemeClr val="accent5"/>
              </a:solidFill>
              <a:latin typeface="Open Sans"/>
              <a:ea typeface="Open Sans"/>
              <a:cs typeface="Open Sans"/>
              <a:sym typeface="Open Sans"/>
            </a:endParaRPr>
          </a:p>
        </p:txBody>
      </p:sp>
      <p:sp>
        <p:nvSpPr>
          <p:cNvPr id="68" name="Google Shape;68;p14"/>
          <p:cNvSpPr txBox="1"/>
          <p:nvPr/>
        </p:nvSpPr>
        <p:spPr>
          <a:xfrm>
            <a:off x="2975676" y="708325"/>
            <a:ext cx="28821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a:solidFill>
                  <a:srgbClr val="073763"/>
                </a:solidFill>
                <a:latin typeface="Open Sans"/>
                <a:ea typeface="Open Sans"/>
                <a:cs typeface="Open Sans"/>
                <a:sym typeface="Open Sans"/>
              </a:rPr>
              <a:t>42%</a:t>
            </a:r>
            <a:endParaRPr sz="4100" b="1">
              <a:solidFill>
                <a:srgbClr val="073763"/>
              </a:solidFill>
              <a:latin typeface="Open Sans"/>
              <a:ea typeface="Open Sans"/>
              <a:cs typeface="Open Sans"/>
              <a:sym typeface="Open Sans"/>
            </a:endParaRPr>
          </a:p>
        </p:txBody>
      </p:sp>
      <p:sp>
        <p:nvSpPr>
          <p:cNvPr id="69" name="Google Shape;69;p14"/>
          <p:cNvSpPr txBox="1"/>
          <p:nvPr/>
        </p:nvSpPr>
        <p:spPr>
          <a:xfrm>
            <a:off x="708000" y="708319"/>
            <a:ext cx="11037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300" b="1">
                <a:solidFill>
                  <a:srgbClr val="073763"/>
                </a:solidFill>
                <a:latin typeface="Open Sans"/>
                <a:ea typeface="Open Sans"/>
                <a:cs typeface="Open Sans"/>
                <a:sym typeface="Open Sans"/>
              </a:rPr>
              <a:t>3.0</a:t>
            </a:r>
            <a:endParaRPr sz="3300" b="1">
              <a:solidFill>
                <a:srgbClr val="073763"/>
              </a:solidFill>
              <a:latin typeface="Open Sans"/>
              <a:ea typeface="Open Sans"/>
              <a:cs typeface="Open Sans"/>
              <a:sym typeface="Open Sans"/>
            </a:endParaRPr>
          </a:p>
        </p:txBody>
      </p:sp>
      <p:sp>
        <p:nvSpPr>
          <p:cNvPr id="70" name="Google Shape;70;p14"/>
          <p:cNvSpPr txBox="1"/>
          <p:nvPr/>
        </p:nvSpPr>
        <p:spPr>
          <a:xfrm>
            <a:off x="6850125" y="708319"/>
            <a:ext cx="11037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300" b="1">
                <a:solidFill>
                  <a:srgbClr val="073763"/>
                </a:solidFill>
                <a:latin typeface="Open Sans"/>
                <a:ea typeface="Open Sans"/>
                <a:cs typeface="Open Sans"/>
                <a:sym typeface="Open Sans"/>
              </a:rPr>
              <a:t>3/10</a:t>
            </a:r>
            <a:endParaRPr sz="3300" b="1">
              <a:solidFill>
                <a:srgbClr val="073763"/>
              </a:solidFill>
              <a:latin typeface="Open Sans"/>
              <a:ea typeface="Open Sans"/>
              <a:cs typeface="Open Sans"/>
              <a:sym typeface="Open Sans"/>
            </a:endParaRPr>
          </a:p>
        </p:txBody>
      </p:sp>
      <p:sp>
        <p:nvSpPr>
          <p:cNvPr id="71" name="Google Shape;71;p14"/>
          <p:cNvSpPr txBox="1"/>
          <p:nvPr/>
        </p:nvSpPr>
        <p:spPr>
          <a:xfrm>
            <a:off x="3147100" y="1412975"/>
            <a:ext cx="2366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Open Sans"/>
                <a:ea typeface="Open Sans"/>
                <a:cs typeface="Open Sans"/>
                <a:sym typeface="Open Sans"/>
              </a:rPr>
              <a:t>Turnover, 2022</a:t>
            </a:r>
            <a:endParaRPr sz="1100">
              <a:latin typeface="Open Sans"/>
              <a:ea typeface="Open Sans"/>
              <a:cs typeface="Open Sans"/>
              <a:sym typeface="Open Sans"/>
            </a:endParaRPr>
          </a:p>
        </p:txBody>
      </p:sp>
      <p:sp>
        <p:nvSpPr>
          <p:cNvPr id="72" name="Google Shape;72;p14"/>
          <p:cNvSpPr txBox="1"/>
          <p:nvPr/>
        </p:nvSpPr>
        <p:spPr>
          <a:xfrm>
            <a:off x="593154" y="1243625"/>
            <a:ext cx="1603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Open Sans"/>
                <a:ea typeface="Open Sans"/>
                <a:cs typeface="Open Sans"/>
                <a:sym typeface="Open Sans"/>
              </a:rPr>
              <a:t>Glassdoor Rating</a:t>
            </a:r>
            <a:endParaRPr sz="1100">
              <a:latin typeface="Open Sans"/>
              <a:ea typeface="Open Sans"/>
              <a:cs typeface="Open Sans"/>
              <a:sym typeface="Open Sans"/>
            </a:endParaRPr>
          </a:p>
        </p:txBody>
      </p:sp>
      <p:sp>
        <p:nvSpPr>
          <p:cNvPr id="73" name="Google Shape;73;p14"/>
          <p:cNvSpPr txBox="1"/>
          <p:nvPr/>
        </p:nvSpPr>
        <p:spPr>
          <a:xfrm>
            <a:off x="6849213" y="1243625"/>
            <a:ext cx="12195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Open Sans"/>
                <a:ea typeface="Open Sans"/>
                <a:cs typeface="Open Sans"/>
                <a:sym typeface="Open Sans"/>
              </a:rPr>
              <a:t>Average Engagement Rating, Q2</a:t>
            </a:r>
            <a:endParaRPr sz="1100">
              <a:latin typeface="Open Sans"/>
              <a:ea typeface="Open Sans"/>
              <a:cs typeface="Open Sans"/>
              <a:sym typeface="Open Sans"/>
            </a:endParaRPr>
          </a:p>
        </p:txBody>
      </p:sp>
      <p:sp>
        <p:nvSpPr>
          <p:cNvPr id="74" name="Google Shape;74;p14"/>
          <p:cNvSpPr/>
          <p:nvPr/>
        </p:nvSpPr>
        <p:spPr>
          <a:xfrm>
            <a:off x="350575" y="1891175"/>
            <a:ext cx="2115000" cy="1422300"/>
          </a:xfrm>
          <a:prstGeom prst="wedgeRoundRectCallout">
            <a:avLst>
              <a:gd name="adj1" fmla="val -12126"/>
              <a:gd name="adj2" fmla="val -73131"/>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500">
                <a:solidFill>
                  <a:schemeClr val="dk1"/>
                </a:solidFill>
              </a:rPr>
              <a:t>Ensure you play to your audience and don’t overload them with figures</a:t>
            </a:r>
            <a:endParaRPr sz="1500"/>
          </a:p>
        </p:txBody>
      </p:sp>
      <p:sp>
        <p:nvSpPr>
          <p:cNvPr id="75" name="Google Shape;75;p14"/>
          <p:cNvSpPr/>
          <p:nvPr/>
        </p:nvSpPr>
        <p:spPr>
          <a:xfrm>
            <a:off x="3858700" y="2156600"/>
            <a:ext cx="3495600" cy="2853900"/>
          </a:xfrm>
          <a:prstGeom prst="wedgeRoundRectCallout">
            <a:avLst>
              <a:gd name="adj1" fmla="val 568"/>
              <a:gd name="adj2" fmla="val -6377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Need ideas on what numbers you can use? Here are great ones to present:</a:t>
            </a:r>
            <a:endParaRPr sz="1000"/>
          </a:p>
          <a:p>
            <a:pPr marL="457200" lvl="0" indent="-292100" algn="l" rtl="0">
              <a:spcBef>
                <a:spcPts val="0"/>
              </a:spcBef>
              <a:spcAft>
                <a:spcPts val="0"/>
              </a:spcAft>
              <a:buSzPts val="1000"/>
              <a:buChar char="●"/>
            </a:pPr>
            <a:r>
              <a:rPr lang="en" sz="1000"/>
              <a:t>eNPS score</a:t>
            </a:r>
            <a:endParaRPr sz="1000"/>
          </a:p>
          <a:p>
            <a:pPr marL="457200" lvl="0" indent="-292100" algn="l" rtl="0">
              <a:spcBef>
                <a:spcPts val="0"/>
              </a:spcBef>
              <a:spcAft>
                <a:spcPts val="0"/>
              </a:spcAft>
              <a:buSzPts val="1000"/>
              <a:buChar char="●"/>
            </a:pPr>
            <a:r>
              <a:rPr lang="en" sz="1000"/>
              <a:t>Engagement survey score ("do you feel rewarded and recognized?", “are you happy with our employee experience?”, “do feel as though we listen to feedback?”)</a:t>
            </a:r>
            <a:endParaRPr sz="1000"/>
          </a:p>
          <a:p>
            <a:pPr marL="457200" lvl="0" indent="-292100" algn="l" rtl="0">
              <a:spcBef>
                <a:spcPts val="0"/>
              </a:spcBef>
              <a:spcAft>
                <a:spcPts val="0"/>
              </a:spcAft>
              <a:buSzPts val="1000"/>
              <a:buChar char="●"/>
            </a:pPr>
            <a:r>
              <a:rPr lang="en" sz="1000"/>
              <a:t>Turnover %</a:t>
            </a:r>
            <a:endParaRPr sz="1000"/>
          </a:p>
          <a:p>
            <a:pPr marL="457200" lvl="0" indent="-292100" algn="l" rtl="0">
              <a:spcBef>
                <a:spcPts val="0"/>
              </a:spcBef>
              <a:spcAft>
                <a:spcPts val="0"/>
              </a:spcAft>
              <a:buSzPts val="1000"/>
              <a:buChar char="●"/>
            </a:pPr>
            <a:r>
              <a:rPr lang="en" sz="1000"/>
              <a:t>Avg Absenteeism / month</a:t>
            </a:r>
            <a:endParaRPr sz="1000"/>
          </a:p>
          <a:p>
            <a:pPr marL="457200" lvl="0" indent="-292100" algn="l" rtl="0">
              <a:spcBef>
                <a:spcPts val="0"/>
              </a:spcBef>
              <a:spcAft>
                <a:spcPts val="0"/>
              </a:spcAft>
              <a:buSzPts val="1000"/>
              <a:buChar char="●"/>
            </a:pPr>
            <a:r>
              <a:rPr lang="en" sz="1000"/>
              <a:t>Snippets around what people are saying during exit interviews</a:t>
            </a:r>
            <a:endParaRPr sz="1000"/>
          </a:p>
          <a:p>
            <a:pPr marL="457200" lvl="0" indent="-292100" algn="l" rtl="0">
              <a:spcBef>
                <a:spcPts val="0"/>
              </a:spcBef>
              <a:spcAft>
                <a:spcPts val="0"/>
              </a:spcAft>
              <a:buSzPts val="1000"/>
              <a:buChar char="●"/>
            </a:pPr>
            <a:r>
              <a:rPr lang="en" sz="1000"/>
              <a:t>Glassdoor rating</a:t>
            </a:r>
            <a:endParaRPr sz="1000"/>
          </a:p>
          <a:p>
            <a:pPr marL="457200" lvl="0" indent="-292100" algn="l" rtl="0">
              <a:spcBef>
                <a:spcPts val="0"/>
              </a:spcBef>
              <a:spcAft>
                <a:spcPts val="0"/>
              </a:spcAft>
              <a:buSzPts val="1000"/>
              <a:buChar char="●"/>
            </a:pPr>
            <a:r>
              <a:rPr lang="en" sz="1000"/>
              <a:t>Competitor Glassdoor rating</a:t>
            </a:r>
            <a:endParaRPr sz="1000"/>
          </a:p>
          <a:p>
            <a:pPr marL="457200" lvl="0" indent="-292100" algn="l" rtl="0">
              <a:spcBef>
                <a:spcPts val="0"/>
              </a:spcBef>
              <a:spcAft>
                <a:spcPts val="0"/>
              </a:spcAft>
              <a:buSzPts val="1000"/>
              <a:buChar char="●"/>
            </a:pPr>
            <a:r>
              <a:rPr lang="en" sz="1000"/>
              <a:t>Competitor HR awards (Check sources like Top 100 Employers, Forbes, Great Place to Work, The Globe &amp; Mail, LinkedIn)</a:t>
            </a:r>
            <a:endParaRPr sz="1000"/>
          </a:p>
          <a:p>
            <a:pPr marL="457200" lvl="0" indent="-292100" algn="l" rtl="0">
              <a:spcBef>
                <a:spcPts val="0"/>
              </a:spcBef>
              <a:spcAft>
                <a:spcPts val="0"/>
              </a:spcAft>
              <a:buSzPts val="1000"/>
              <a:buChar char="●"/>
            </a:pPr>
            <a:r>
              <a:rPr lang="en" sz="1000"/>
              <a:t>Cost to hire, recruit replace</a:t>
            </a: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2"/>
          <p:cNvSpPr txBox="1">
            <a:spLocks noGrp="1"/>
          </p:cNvSpPr>
          <p:nvPr>
            <p:ph type="title"/>
          </p:nvPr>
        </p:nvSpPr>
        <p:spPr>
          <a:xfrm rot="-5400000">
            <a:off x="7771713" y="3122275"/>
            <a:ext cx="20322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Appendix E</a:t>
            </a:r>
            <a:endParaRPr sz="2000" b="1">
              <a:solidFill>
                <a:schemeClr val="accent5"/>
              </a:solidFill>
              <a:latin typeface="Open Sans"/>
              <a:ea typeface="Open Sans"/>
              <a:cs typeface="Open Sans"/>
              <a:sym typeface="Open Sans"/>
            </a:endParaRPr>
          </a:p>
        </p:txBody>
      </p:sp>
      <p:pic>
        <p:nvPicPr>
          <p:cNvPr id="310" name="Google Shape;310;p32"/>
          <p:cNvPicPr preferRelativeResize="0"/>
          <p:nvPr/>
        </p:nvPicPr>
        <p:blipFill>
          <a:blip r:embed="rId3">
            <a:alphaModFix/>
          </a:blip>
          <a:stretch>
            <a:fillRect/>
          </a:stretch>
        </p:blipFill>
        <p:spPr>
          <a:xfrm>
            <a:off x="8659479" y="4568870"/>
            <a:ext cx="256666" cy="372100"/>
          </a:xfrm>
          <a:prstGeom prst="rect">
            <a:avLst/>
          </a:prstGeom>
          <a:noFill/>
          <a:ln>
            <a:noFill/>
          </a:ln>
        </p:spPr>
      </p:pic>
      <p:pic>
        <p:nvPicPr>
          <p:cNvPr id="311" name="Google Shape;311;p32">
            <a:hlinkClick r:id="rId4" action="ppaction://hlinksldjump"/>
          </p:cNvPr>
          <p:cNvPicPr preferRelativeResize="0"/>
          <p:nvPr/>
        </p:nvPicPr>
        <p:blipFill>
          <a:blip r:embed="rId5">
            <a:alphaModFix/>
          </a:blip>
          <a:stretch>
            <a:fillRect/>
          </a:stretch>
        </p:blipFill>
        <p:spPr>
          <a:xfrm>
            <a:off x="223625" y="810375"/>
            <a:ext cx="8196664" cy="4270430"/>
          </a:xfrm>
          <a:prstGeom prst="rect">
            <a:avLst/>
          </a:prstGeom>
          <a:noFill/>
          <a:ln>
            <a:noFill/>
          </a:ln>
        </p:spPr>
      </p:pic>
      <p:sp>
        <p:nvSpPr>
          <p:cNvPr id="312" name="Google Shape;312;p32">
            <a:hlinkClick r:id="rId4" action="ppaction://hlinksldjump"/>
          </p:cNvPr>
          <p:cNvSpPr txBox="1">
            <a:spLocks noGrp="1"/>
          </p:cNvSpPr>
          <p:nvPr>
            <p:ph type="title"/>
          </p:nvPr>
        </p:nvSpPr>
        <p:spPr>
          <a:xfrm>
            <a:off x="1412100" y="240975"/>
            <a:ext cx="63198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000" b="1">
                <a:solidFill>
                  <a:srgbClr val="60B7BE"/>
                </a:solidFill>
                <a:latin typeface="Open Sans"/>
                <a:ea typeface="Open Sans"/>
                <a:cs typeface="Open Sans"/>
                <a:sym typeface="Open Sans"/>
              </a:rPr>
              <a:t>RETURN ON RECOGNITION</a:t>
            </a:r>
            <a:endParaRPr sz="3000" b="1">
              <a:solidFill>
                <a:srgbClr val="60B7BE"/>
              </a:solidFill>
              <a:latin typeface="Open Sans"/>
              <a:ea typeface="Open Sans"/>
              <a:cs typeface="Open Sans"/>
              <a:sym typeface="Open Sans"/>
            </a:endParaRPr>
          </a:p>
        </p:txBody>
      </p:sp>
      <p:pic>
        <p:nvPicPr>
          <p:cNvPr id="313" name="Google Shape;313;p32"/>
          <p:cNvPicPr preferRelativeResize="0"/>
          <p:nvPr/>
        </p:nvPicPr>
        <p:blipFill>
          <a:blip r:embed="rId6">
            <a:alphaModFix/>
          </a:blip>
          <a:stretch>
            <a:fillRect/>
          </a:stretch>
        </p:blipFill>
        <p:spPr>
          <a:xfrm>
            <a:off x="4341275" y="1375476"/>
            <a:ext cx="2480634" cy="569400"/>
          </a:xfrm>
          <a:prstGeom prst="rect">
            <a:avLst/>
          </a:prstGeom>
          <a:noFill/>
          <a:ln>
            <a:noFill/>
          </a:ln>
        </p:spPr>
      </p:pic>
      <p:pic>
        <p:nvPicPr>
          <p:cNvPr id="314" name="Google Shape;314;p32"/>
          <p:cNvPicPr preferRelativeResize="0"/>
          <p:nvPr/>
        </p:nvPicPr>
        <p:blipFill>
          <a:blip r:embed="rId7">
            <a:alphaModFix/>
          </a:blip>
          <a:stretch>
            <a:fillRect/>
          </a:stretch>
        </p:blipFill>
        <p:spPr>
          <a:xfrm>
            <a:off x="4341275" y="2225875"/>
            <a:ext cx="2480626" cy="691759"/>
          </a:xfrm>
          <a:prstGeom prst="rect">
            <a:avLst/>
          </a:prstGeom>
          <a:noFill/>
          <a:ln>
            <a:noFill/>
          </a:ln>
        </p:spPr>
      </p:pic>
      <p:sp>
        <p:nvSpPr>
          <p:cNvPr id="315" name="Google Shape;315;p32"/>
          <p:cNvSpPr txBox="1"/>
          <p:nvPr/>
        </p:nvSpPr>
        <p:spPr>
          <a:xfrm>
            <a:off x="4272238" y="3255650"/>
            <a:ext cx="2618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Onboarding ($30M)</a:t>
            </a:r>
            <a:endParaRPr sz="1100" b="1"/>
          </a:p>
        </p:txBody>
      </p:sp>
      <p:sp>
        <p:nvSpPr>
          <p:cNvPr id="316" name="Google Shape;316;p32"/>
          <p:cNvSpPr txBox="1"/>
          <p:nvPr/>
        </p:nvSpPr>
        <p:spPr>
          <a:xfrm>
            <a:off x="4255750" y="39629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25% Absenteeism ($19M)</a:t>
            </a:r>
            <a:endParaRPr sz="1100" b="1"/>
          </a:p>
        </p:txBody>
      </p:sp>
      <p:sp>
        <p:nvSpPr>
          <p:cNvPr id="317" name="Google Shape;317;p32"/>
          <p:cNvSpPr txBox="1"/>
          <p:nvPr/>
        </p:nvSpPr>
        <p:spPr>
          <a:xfrm>
            <a:off x="4255750" y="448172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Unclaimed ($2M)</a:t>
            </a:r>
            <a:endParaRPr sz="1100" b="1"/>
          </a:p>
        </p:txBody>
      </p:sp>
      <p:sp>
        <p:nvSpPr>
          <p:cNvPr id="318" name="Google Shape;318;p32"/>
          <p:cNvSpPr txBox="1"/>
          <p:nvPr/>
        </p:nvSpPr>
        <p:spPr>
          <a:xfrm>
            <a:off x="4255750" y="42565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Efficiency Gains ($2M)</a:t>
            </a:r>
            <a:endParaRPr sz="1100" b="1"/>
          </a:p>
        </p:txBody>
      </p:sp>
      <p:sp>
        <p:nvSpPr>
          <p:cNvPr id="319" name="Google Shape;319;p32">
            <a:hlinkClick r:id="rId4" action="ppaction://hlinksldjump"/>
          </p:cNvPr>
          <p:cNvSpPr/>
          <p:nvPr/>
        </p:nvSpPr>
        <p:spPr>
          <a:xfrm>
            <a:off x="4341275" y="3098900"/>
            <a:ext cx="2618700" cy="1607700"/>
          </a:xfrm>
          <a:prstGeom prst="wedgeRectCallout">
            <a:avLst>
              <a:gd name="adj1" fmla="val -43492"/>
              <a:gd name="adj2" fmla="val -5961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chemeClr val="dk1"/>
                </a:solidFill>
              </a:rPr>
              <a:t>Besin by Deloitte research found that companies that scored in the top 20% for building a “recognition-rich culture” had 31% lower turnover rates.</a:t>
            </a:r>
            <a:endParaRPr sz="900">
              <a:solidFill>
                <a:schemeClr val="dk1"/>
              </a:solidFill>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 sz="900">
                <a:solidFill>
                  <a:schemeClr val="dk1"/>
                </a:solidFill>
              </a:rPr>
              <a:t>Turnover Savings = (45,000 x 44%) x ($50,000 x 38%) x 31%</a:t>
            </a:r>
            <a:endParaRPr sz="900">
              <a:solidFill>
                <a:schemeClr val="dk1"/>
              </a:solidFill>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 sz="900">
                <a:solidFill>
                  <a:schemeClr val="dk1"/>
                </a:solidFill>
              </a:rPr>
              <a:t>Turnover Savings @ 31% = $116,622,000</a:t>
            </a:r>
            <a:endParaRPr sz="900">
              <a:solidFill>
                <a:schemeClr val="dk1"/>
              </a:solidFill>
            </a:endParaRPr>
          </a:p>
          <a:p>
            <a:pPr marL="0" lvl="0" indent="0" algn="l" rtl="0">
              <a:spcBef>
                <a:spcPts val="0"/>
              </a:spcBef>
              <a:spcAft>
                <a:spcPts val="0"/>
              </a:spcAft>
              <a:buNone/>
            </a:pPr>
            <a:r>
              <a:rPr lang="en" sz="900">
                <a:solidFill>
                  <a:schemeClr val="dk1"/>
                </a:solidFill>
              </a:rPr>
              <a:t>Turnover Savings @ 15% = $58,311,000</a:t>
            </a:r>
            <a:endParaRPr sz="650" b="1">
              <a:solidFill>
                <a:schemeClr val="dk1"/>
              </a:solidFill>
            </a:endParaRPr>
          </a:p>
        </p:txBody>
      </p:sp>
      <p:sp>
        <p:nvSpPr>
          <p:cNvPr id="320" name="Google Shape;320;p32">
            <a:hlinkClick r:id="rId4" action="ppaction://hlinksldjump"/>
          </p:cNvPr>
          <p:cNvSpPr/>
          <p:nvPr/>
        </p:nvSpPr>
        <p:spPr>
          <a:xfrm>
            <a:off x="794550" y="1375475"/>
            <a:ext cx="2480700" cy="3235200"/>
          </a:xfrm>
          <a:prstGeom prst="wedgeRectCallout">
            <a:avLst>
              <a:gd name="adj1" fmla="val 91200"/>
              <a:gd name="adj2" fmla="val 28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50" b="1">
                <a:solidFill>
                  <a:schemeClr val="dk1"/>
                </a:solidFill>
              </a:rPr>
              <a:t>Retention </a:t>
            </a:r>
            <a:endParaRPr sz="950" b="1">
              <a:solidFill>
                <a:schemeClr val="dk1"/>
              </a:solidFill>
            </a:endParaRPr>
          </a:p>
          <a:p>
            <a:pPr marL="0" lvl="0" indent="0" algn="l" rtl="0">
              <a:spcBef>
                <a:spcPts val="0"/>
              </a:spcBef>
              <a:spcAft>
                <a:spcPts val="0"/>
              </a:spcAft>
              <a:buNone/>
            </a:pPr>
            <a:endParaRPr sz="950" b="1">
              <a:solidFill>
                <a:schemeClr val="dk1"/>
              </a:solidFill>
            </a:endParaRPr>
          </a:p>
          <a:p>
            <a:pPr marL="0" lvl="0" indent="0" algn="l" rtl="0">
              <a:spcBef>
                <a:spcPts val="0"/>
              </a:spcBef>
              <a:spcAft>
                <a:spcPts val="0"/>
              </a:spcAft>
              <a:buNone/>
            </a:pPr>
            <a:r>
              <a:rPr lang="en" sz="950">
                <a:solidFill>
                  <a:schemeClr val="dk1"/>
                </a:solidFill>
              </a:rPr>
              <a:t>High employee turnover is one of the largest costs to employers. It includes the cost of re-hiring, training, ramp-up periods, loss of expertise, and higher workloads for other employees while that position is vacant. Voluntary turnover is often due to a disengaged workforce, and in search of jobs that offer better pay, more challenging work, and with a better culture of recognition. </a:t>
            </a:r>
            <a:endParaRPr sz="950">
              <a:solidFill>
                <a:schemeClr val="dk1"/>
              </a:solidFill>
            </a:endParaRPr>
          </a:p>
          <a:p>
            <a:pPr marL="0" lvl="0" indent="0" algn="l" rtl="0">
              <a:spcBef>
                <a:spcPts val="0"/>
              </a:spcBef>
              <a:spcAft>
                <a:spcPts val="0"/>
              </a:spcAft>
              <a:buNone/>
            </a:pPr>
            <a:endParaRPr sz="950">
              <a:solidFill>
                <a:schemeClr val="dk1"/>
              </a:solidFill>
            </a:endParaRPr>
          </a:p>
          <a:p>
            <a:pPr marL="0" lvl="0" indent="0" algn="l" rtl="0">
              <a:spcBef>
                <a:spcPts val="0"/>
              </a:spcBef>
              <a:spcAft>
                <a:spcPts val="0"/>
              </a:spcAft>
              <a:buNone/>
            </a:pPr>
            <a:r>
              <a:rPr lang="en" sz="950">
                <a:solidFill>
                  <a:schemeClr val="dk1"/>
                </a:solidFill>
              </a:rPr>
              <a:t>The Bureau of Labor Statistics reports an average turnover rate of 44% annually in the US, as well as an average turnover costs at 38% of the annual salary. This includes hiring, training, ramp-up, loss of expertise during time, higher workloads for other employees while position is vacant.</a:t>
            </a:r>
            <a:endParaRPr sz="950" b="1">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3"/>
          <p:cNvSpPr txBox="1">
            <a:spLocks noGrp="1"/>
          </p:cNvSpPr>
          <p:nvPr>
            <p:ph type="title"/>
          </p:nvPr>
        </p:nvSpPr>
        <p:spPr>
          <a:xfrm rot="-5400000">
            <a:off x="7771713" y="3122275"/>
            <a:ext cx="20322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Appendix E</a:t>
            </a:r>
            <a:endParaRPr sz="2000" b="1">
              <a:solidFill>
                <a:schemeClr val="accent5"/>
              </a:solidFill>
              <a:latin typeface="Open Sans"/>
              <a:ea typeface="Open Sans"/>
              <a:cs typeface="Open Sans"/>
              <a:sym typeface="Open Sans"/>
            </a:endParaRPr>
          </a:p>
        </p:txBody>
      </p:sp>
      <p:pic>
        <p:nvPicPr>
          <p:cNvPr id="326" name="Google Shape;326;p33"/>
          <p:cNvPicPr preferRelativeResize="0"/>
          <p:nvPr/>
        </p:nvPicPr>
        <p:blipFill>
          <a:blip r:embed="rId3">
            <a:alphaModFix/>
          </a:blip>
          <a:stretch>
            <a:fillRect/>
          </a:stretch>
        </p:blipFill>
        <p:spPr>
          <a:xfrm>
            <a:off x="8659479" y="4568870"/>
            <a:ext cx="256666" cy="372100"/>
          </a:xfrm>
          <a:prstGeom prst="rect">
            <a:avLst/>
          </a:prstGeom>
          <a:noFill/>
          <a:ln>
            <a:noFill/>
          </a:ln>
        </p:spPr>
      </p:pic>
      <p:pic>
        <p:nvPicPr>
          <p:cNvPr id="327" name="Google Shape;327;p33">
            <a:hlinkClick r:id="rId4" action="ppaction://hlinksldjump"/>
          </p:cNvPr>
          <p:cNvPicPr preferRelativeResize="0"/>
          <p:nvPr/>
        </p:nvPicPr>
        <p:blipFill>
          <a:blip r:embed="rId5">
            <a:alphaModFix/>
          </a:blip>
          <a:stretch>
            <a:fillRect/>
          </a:stretch>
        </p:blipFill>
        <p:spPr>
          <a:xfrm>
            <a:off x="223625" y="810375"/>
            <a:ext cx="8196664" cy="4270430"/>
          </a:xfrm>
          <a:prstGeom prst="rect">
            <a:avLst/>
          </a:prstGeom>
          <a:noFill/>
          <a:ln>
            <a:noFill/>
          </a:ln>
        </p:spPr>
      </p:pic>
      <p:sp>
        <p:nvSpPr>
          <p:cNvPr id="328" name="Google Shape;328;p33">
            <a:hlinkClick r:id="rId4" action="ppaction://hlinksldjump"/>
          </p:cNvPr>
          <p:cNvSpPr txBox="1">
            <a:spLocks noGrp="1"/>
          </p:cNvSpPr>
          <p:nvPr>
            <p:ph type="title"/>
          </p:nvPr>
        </p:nvSpPr>
        <p:spPr>
          <a:xfrm>
            <a:off x="1412100" y="240975"/>
            <a:ext cx="63198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000" b="1">
                <a:solidFill>
                  <a:srgbClr val="60B7BE"/>
                </a:solidFill>
                <a:latin typeface="Open Sans"/>
                <a:ea typeface="Open Sans"/>
                <a:cs typeface="Open Sans"/>
                <a:sym typeface="Open Sans"/>
              </a:rPr>
              <a:t>RETURN ON RECOGNITION</a:t>
            </a:r>
            <a:endParaRPr sz="3000" b="1">
              <a:solidFill>
                <a:srgbClr val="60B7BE"/>
              </a:solidFill>
              <a:latin typeface="Open Sans"/>
              <a:ea typeface="Open Sans"/>
              <a:cs typeface="Open Sans"/>
              <a:sym typeface="Open Sans"/>
            </a:endParaRPr>
          </a:p>
        </p:txBody>
      </p:sp>
      <p:pic>
        <p:nvPicPr>
          <p:cNvPr id="329" name="Google Shape;329;p33"/>
          <p:cNvPicPr preferRelativeResize="0"/>
          <p:nvPr/>
        </p:nvPicPr>
        <p:blipFill>
          <a:blip r:embed="rId6">
            <a:alphaModFix/>
          </a:blip>
          <a:stretch>
            <a:fillRect/>
          </a:stretch>
        </p:blipFill>
        <p:spPr>
          <a:xfrm>
            <a:off x="4341275" y="1375476"/>
            <a:ext cx="2480634" cy="569400"/>
          </a:xfrm>
          <a:prstGeom prst="rect">
            <a:avLst/>
          </a:prstGeom>
          <a:noFill/>
          <a:ln>
            <a:noFill/>
          </a:ln>
        </p:spPr>
      </p:pic>
      <p:pic>
        <p:nvPicPr>
          <p:cNvPr id="330" name="Google Shape;330;p33"/>
          <p:cNvPicPr preferRelativeResize="0"/>
          <p:nvPr/>
        </p:nvPicPr>
        <p:blipFill>
          <a:blip r:embed="rId7">
            <a:alphaModFix/>
          </a:blip>
          <a:stretch>
            <a:fillRect/>
          </a:stretch>
        </p:blipFill>
        <p:spPr>
          <a:xfrm>
            <a:off x="4341275" y="2225875"/>
            <a:ext cx="2480626" cy="691759"/>
          </a:xfrm>
          <a:prstGeom prst="rect">
            <a:avLst/>
          </a:prstGeom>
          <a:noFill/>
          <a:ln>
            <a:noFill/>
          </a:ln>
        </p:spPr>
      </p:pic>
      <p:sp>
        <p:nvSpPr>
          <p:cNvPr id="331" name="Google Shape;331;p33"/>
          <p:cNvSpPr txBox="1"/>
          <p:nvPr/>
        </p:nvSpPr>
        <p:spPr>
          <a:xfrm>
            <a:off x="4272238" y="3255650"/>
            <a:ext cx="2618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Onboarding ($30M)</a:t>
            </a:r>
            <a:endParaRPr sz="1100" b="1"/>
          </a:p>
        </p:txBody>
      </p:sp>
      <p:sp>
        <p:nvSpPr>
          <p:cNvPr id="332" name="Google Shape;332;p33"/>
          <p:cNvSpPr txBox="1"/>
          <p:nvPr/>
        </p:nvSpPr>
        <p:spPr>
          <a:xfrm>
            <a:off x="4255750" y="39629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25% Absenteeism ($19M)</a:t>
            </a:r>
            <a:endParaRPr sz="1100" b="1"/>
          </a:p>
        </p:txBody>
      </p:sp>
      <p:sp>
        <p:nvSpPr>
          <p:cNvPr id="333" name="Google Shape;333;p33"/>
          <p:cNvSpPr txBox="1"/>
          <p:nvPr/>
        </p:nvSpPr>
        <p:spPr>
          <a:xfrm>
            <a:off x="4255750" y="448172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Unclaimed ($2M)</a:t>
            </a:r>
            <a:endParaRPr sz="1100" b="1"/>
          </a:p>
        </p:txBody>
      </p:sp>
      <p:sp>
        <p:nvSpPr>
          <p:cNvPr id="334" name="Google Shape;334;p33"/>
          <p:cNvSpPr txBox="1"/>
          <p:nvPr/>
        </p:nvSpPr>
        <p:spPr>
          <a:xfrm>
            <a:off x="4255750" y="42565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Efficiency Gains ($2M)</a:t>
            </a:r>
            <a:endParaRPr sz="1100" b="1"/>
          </a:p>
        </p:txBody>
      </p:sp>
      <p:sp>
        <p:nvSpPr>
          <p:cNvPr id="335" name="Google Shape;335;p33">
            <a:hlinkClick r:id="rId4" action="ppaction://hlinksldjump"/>
          </p:cNvPr>
          <p:cNvSpPr/>
          <p:nvPr/>
        </p:nvSpPr>
        <p:spPr>
          <a:xfrm>
            <a:off x="4272250" y="1294625"/>
            <a:ext cx="2618700" cy="1607700"/>
          </a:xfrm>
          <a:prstGeom prst="wedgeRectCallout">
            <a:avLst>
              <a:gd name="adj1" fmla="val -42623"/>
              <a:gd name="adj2" fmla="val 7537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dirty="0">
                <a:solidFill>
                  <a:schemeClr val="dk1"/>
                </a:solidFill>
              </a:rPr>
              <a:t>Onboarding Savings = Onboarding Cost x Savings % x # of Onboarded Employees</a:t>
            </a:r>
            <a:endParaRPr sz="900" dirty="0">
              <a:solidFill>
                <a:schemeClr val="dk1"/>
              </a:solidFill>
            </a:endParaRPr>
          </a:p>
          <a:p>
            <a:pPr marL="0" lvl="0" indent="0" algn="l" rtl="0">
              <a:spcBef>
                <a:spcPts val="0"/>
              </a:spcBef>
              <a:spcAft>
                <a:spcPts val="0"/>
              </a:spcAft>
              <a:buNone/>
            </a:pPr>
            <a:r>
              <a:rPr lang="en" sz="900" dirty="0">
                <a:solidFill>
                  <a:schemeClr val="dk1"/>
                </a:solidFill>
              </a:rPr>
              <a:t>Onboarding Savings = (Training Period x Salary) Savings % x # Employees x (Growth + Turnover)</a:t>
            </a:r>
            <a:endParaRPr sz="900" dirty="0">
              <a:solidFill>
                <a:schemeClr val="dk1"/>
              </a:solidFill>
            </a:endParaRPr>
          </a:p>
          <a:p>
            <a:pPr marL="0" lvl="0" indent="0" algn="l" rtl="0">
              <a:spcBef>
                <a:spcPts val="0"/>
              </a:spcBef>
              <a:spcAft>
                <a:spcPts val="0"/>
              </a:spcAft>
              <a:buNone/>
            </a:pPr>
            <a:endParaRPr sz="900" dirty="0">
              <a:solidFill>
                <a:schemeClr val="dk1"/>
              </a:solidFill>
            </a:endParaRPr>
          </a:p>
          <a:p>
            <a:pPr marL="0" lvl="0" indent="0" algn="l" rtl="0">
              <a:spcBef>
                <a:spcPts val="0"/>
              </a:spcBef>
              <a:spcAft>
                <a:spcPts val="0"/>
              </a:spcAft>
              <a:buNone/>
            </a:pPr>
            <a:r>
              <a:rPr lang="en" sz="900" dirty="0">
                <a:solidFill>
                  <a:schemeClr val="dk1"/>
                </a:solidFill>
              </a:rPr>
              <a:t>Onboarding Savings = (60/240 x $50,000) x 10% x 24,300 (10% Growth + 44% Turnover)</a:t>
            </a:r>
            <a:endParaRPr sz="900" dirty="0">
              <a:solidFill>
                <a:schemeClr val="dk1"/>
              </a:solidFill>
            </a:endParaRPr>
          </a:p>
          <a:p>
            <a:pPr marL="0" lvl="0" indent="0" algn="l" rtl="0">
              <a:spcBef>
                <a:spcPts val="0"/>
              </a:spcBef>
              <a:spcAft>
                <a:spcPts val="0"/>
              </a:spcAft>
              <a:buNone/>
            </a:pPr>
            <a:r>
              <a:rPr lang="en" sz="900" dirty="0">
                <a:solidFill>
                  <a:schemeClr val="dk1"/>
                </a:solidFill>
              </a:rPr>
              <a:t>Onboarding Savings = $30,375M+</a:t>
            </a:r>
            <a:endParaRPr sz="700" dirty="0">
              <a:solidFill>
                <a:schemeClr val="dk1"/>
              </a:solidFill>
            </a:endParaRPr>
          </a:p>
        </p:txBody>
      </p:sp>
      <p:sp>
        <p:nvSpPr>
          <p:cNvPr id="336" name="Google Shape;336;p33">
            <a:hlinkClick r:id="rId4" action="ppaction://hlinksldjump"/>
          </p:cNvPr>
          <p:cNvSpPr/>
          <p:nvPr/>
        </p:nvSpPr>
        <p:spPr>
          <a:xfrm>
            <a:off x="794550" y="980275"/>
            <a:ext cx="2480700" cy="3630300"/>
          </a:xfrm>
          <a:prstGeom prst="wedgeRectCallout">
            <a:avLst>
              <a:gd name="adj1" fmla="val 91839"/>
              <a:gd name="adj2" fmla="val 1627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dirty="0">
                <a:solidFill>
                  <a:schemeClr val="dk1"/>
                </a:solidFill>
              </a:rPr>
              <a:t>Onboarding </a:t>
            </a:r>
            <a:r>
              <a:rPr lang="en" sz="900" dirty="0">
                <a:solidFill>
                  <a:schemeClr val="dk1"/>
                </a:solidFill>
              </a:rPr>
              <a:t>new hires is a time consuming and expensive process. According to a survey by Korn Ferry, 74% of executives believe that onboarding is a key factor in retaining new hires. The survey also showed that 67% of the executives believed that including mentors in onboarding help new hires acclimate better, but half these companies did not have any mentorship programs in place. Having a mentor during onboarding saves training time as well as improves new hire transition - this depends on commitments from older, highly engaged employees to create a welcoming environment.</a:t>
            </a:r>
            <a:endParaRPr sz="900" dirty="0">
              <a:solidFill>
                <a:schemeClr val="dk1"/>
              </a:solidFill>
            </a:endParaRPr>
          </a:p>
          <a:p>
            <a:pPr marL="0" lvl="0" indent="0" algn="l" rtl="0">
              <a:spcBef>
                <a:spcPts val="0"/>
              </a:spcBef>
              <a:spcAft>
                <a:spcPts val="0"/>
              </a:spcAft>
              <a:buNone/>
            </a:pPr>
            <a:endParaRPr sz="900" dirty="0">
              <a:solidFill>
                <a:schemeClr val="dk1"/>
              </a:solidFill>
            </a:endParaRPr>
          </a:p>
          <a:p>
            <a:pPr marL="0" lvl="0" indent="0" algn="l" rtl="0">
              <a:spcBef>
                <a:spcPts val="0"/>
              </a:spcBef>
              <a:spcAft>
                <a:spcPts val="0"/>
              </a:spcAft>
              <a:buNone/>
            </a:pPr>
            <a:r>
              <a:rPr lang="en" sz="900" dirty="0">
                <a:solidFill>
                  <a:schemeClr val="dk1"/>
                </a:solidFill>
              </a:rPr>
              <a:t>Onboarding cost is the cost of lost productivity in a 60 working day onboarding period, out of a 240 working day year. We estimate an engaged workforce can speed up on-boarding by 10%.</a:t>
            </a:r>
            <a:endParaRPr sz="900" dirty="0">
              <a:solidFill>
                <a:schemeClr val="dk1"/>
              </a:solidFill>
            </a:endParaRPr>
          </a:p>
          <a:p>
            <a:pPr marL="0" lvl="0" indent="0" algn="l" rtl="0">
              <a:spcBef>
                <a:spcPts val="0"/>
              </a:spcBef>
              <a:spcAft>
                <a:spcPts val="0"/>
              </a:spcAft>
              <a:buNone/>
            </a:pPr>
            <a:endParaRPr sz="900" dirty="0">
              <a:solidFill>
                <a:schemeClr val="dk1"/>
              </a:solidFill>
            </a:endParaRPr>
          </a:p>
          <a:p>
            <a:pPr marL="0" lvl="0" indent="0" algn="l" rtl="0">
              <a:spcBef>
                <a:spcPts val="0"/>
              </a:spcBef>
              <a:spcAft>
                <a:spcPts val="0"/>
              </a:spcAft>
              <a:buNone/>
            </a:pPr>
            <a:r>
              <a:rPr lang="en" sz="900" dirty="0">
                <a:solidFill>
                  <a:schemeClr val="dk1"/>
                </a:solidFill>
              </a:rPr>
              <a:t>The number of onboarded employees include new employees through business growth (assumed to be 10% here) as well as from turnover (at 44%).</a:t>
            </a:r>
            <a:endParaRPr sz="850" dirty="0">
              <a:solidFill>
                <a:schemeClr val="dk1"/>
              </a:solidFill>
            </a:endParaRPr>
          </a:p>
          <a:p>
            <a:pPr marL="0" lvl="0" indent="0" algn="l" rtl="0">
              <a:spcBef>
                <a:spcPts val="0"/>
              </a:spcBef>
              <a:spcAft>
                <a:spcPts val="0"/>
              </a:spcAft>
              <a:buNone/>
            </a:pPr>
            <a:endParaRPr sz="850" dirty="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4"/>
          <p:cNvSpPr txBox="1">
            <a:spLocks noGrp="1"/>
          </p:cNvSpPr>
          <p:nvPr>
            <p:ph type="title"/>
          </p:nvPr>
        </p:nvSpPr>
        <p:spPr>
          <a:xfrm rot="-5400000">
            <a:off x="7771713" y="3122275"/>
            <a:ext cx="20322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Appendix E</a:t>
            </a:r>
            <a:endParaRPr sz="2000" b="1">
              <a:solidFill>
                <a:schemeClr val="accent5"/>
              </a:solidFill>
              <a:latin typeface="Open Sans"/>
              <a:ea typeface="Open Sans"/>
              <a:cs typeface="Open Sans"/>
              <a:sym typeface="Open Sans"/>
            </a:endParaRPr>
          </a:p>
        </p:txBody>
      </p:sp>
      <p:pic>
        <p:nvPicPr>
          <p:cNvPr id="342" name="Google Shape;342;p34"/>
          <p:cNvPicPr preferRelativeResize="0"/>
          <p:nvPr/>
        </p:nvPicPr>
        <p:blipFill>
          <a:blip r:embed="rId3">
            <a:alphaModFix/>
          </a:blip>
          <a:stretch>
            <a:fillRect/>
          </a:stretch>
        </p:blipFill>
        <p:spPr>
          <a:xfrm>
            <a:off x="8659479" y="4568870"/>
            <a:ext cx="256666" cy="372100"/>
          </a:xfrm>
          <a:prstGeom prst="rect">
            <a:avLst/>
          </a:prstGeom>
          <a:noFill/>
          <a:ln>
            <a:noFill/>
          </a:ln>
        </p:spPr>
      </p:pic>
      <p:pic>
        <p:nvPicPr>
          <p:cNvPr id="343" name="Google Shape;343;p34">
            <a:hlinkClick r:id="rId4" action="ppaction://hlinksldjump"/>
          </p:cNvPr>
          <p:cNvPicPr preferRelativeResize="0"/>
          <p:nvPr/>
        </p:nvPicPr>
        <p:blipFill>
          <a:blip r:embed="rId5">
            <a:alphaModFix/>
          </a:blip>
          <a:stretch>
            <a:fillRect/>
          </a:stretch>
        </p:blipFill>
        <p:spPr>
          <a:xfrm>
            <a:off x="223625" y="810375"/>
            <a:ext cx="8196664" cy="4270430"/>
          </a:xfrm>
          <a:prstGeom prst="rect">
            <a:avLst/>
          </a:prstGeom>
          <a:noFill/>
          <a:ln>
            <a:noFill/>
          </a:ln>
        </p:spPr>
      </p:pic>
      <p:sp>
        <p:nvSpPr>
          <p:cNvPr id="344" name="Google Shape;344;p34">
            <a:hlinkClick r:id="rId4" action="ppaction://hlinksldjump"/>
          </p:cNvPr>
          <p:cNvSpPr txBox="1">
            <a:spLocks noGrp="1"/>
          </p:cNvSpPr>
          <p:nvPr>
            <p:ph type="title"/>
          </p:nvPr>
        </p:nvSpPr>
        <p:spPr>
          <a:xfrm>
            <a:off x="1412100" y="240975"/>
            <a:ext cx="63198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000" b="1">
                <a:solidFill>
                  <a:srgbClr val="60B7BE"/>
                </a:solidFill>
                <a:latin typeface="Open Sans"/>
                <a:ea typeface="Open Sans"/>
                <a:cs typeface="Open Sans"/>
                <a:sym typeface="Open Sans"/>
              </a:rPr>
              <a:t>RETURN ON RECOGNITION</a:t>
            </a:r>
            <a:endParaRPr sz="3000" b="1">
              <a:solidFill>
                <a:srgbClr val="60B7BE"/>
              </a:solidFill>
              <a:latin typeface="Open Sans"/>
              <a:ea typeface="Open Sans"/>
              <a:cs typeface="Open Sans"/>
              <a:sym typeface="Open Sans"/>
            </a:endParaRPr>
          </a:p>
        </p:txBody>
      </p:sp>
      <p:pic>
        <p:nvPicPr>
          <p:cNvPr id="345" name="Google Shape;345;p34"/>
          <p:cNvPicPr preferRelativeResize="0"/>
          <p:nvPr/>
        </p:nvPicPr>
        <p:blipFill>
          <a:blip r:embed="rId6">
            <a:alphaModFix/>
          </a:blip>
          <a:stretch>
            <a:fillRect/>
          </a:stretch>
        </p:blipFill>
        <p:spPr>
          <a:xfrm>
            <a:off x="4341275" y="1375476"/>
            <a:ext cx="2480634" cy="569400"/>
          </a:xfrm>
          <a:prstGeom prst="rect">
            <a:avLst/>
          </a:prstGeom>
          <a:noFill/>
          <a:ln>
            <a:noFill/>
          </a:ln>
        </p:spPr>
      </p:pic>
      <p:pic>
        <p:nvPicPr>
          <p:cNvPr id="346" name="Google Shape;346;p34"/>
          <p:cNvPicPr preferRelativeResize="0"/>
          <p:nvPr/>
        </p:nvPicPr>
        <p:blipFill>
          <a:blip r:embed="rId7">
            <a:alphaModFix/>
          </a:blip>
          <a:stretch>
            <a:fillRect/>
          </a:stretch>
        </p:blipFill>
        <p:spPr>
          <a:xfrm>
            <a:off x="4341275" y="2225875"/>
            <a:ext cx="2480626" cy="691759"/>
          </a:xfrm>
          <a:prstGeom prst="rect">
            <a:avLst/>
          </a:prstGeom>
          <a:noFill/>
          <a:ln>
            <a:noFill/>
          </a:ln>
        </p:spPr>
      </p:pic>
      <p:sp>
        <p:nvSpPr>
          <p:cNvPr id="347" name="Google Shape;347;p34"/>
          <p:cNvSpPr txBox="1"/>
          <p:nvPr/>
        </p:nvSpPr>
        <p:spPr>
          <a:xfrm>
            <a:off x="4272238" y="3255650"/>
            <a:ext cx="2618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Onboarding ($30M)</a:t>
            </a:r>
            <a:endParaRPr sz="1100" b="1"/>
          </a:p>
        </p:txBody>
      </p:sp>
      <p:sp>
        <p:nvSpPr>
          <p:cNvPr id="348" name="Google Shape;348;p34"/>
          <p:cNvSpPr txBox="1"/>
          <p:nvPr/>
        </p:nvSpPr>
        <p:spPr>
          <a:xfrm>
            <a:off x="4255750" y="39629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25% Absenteeism ($19M)</a:t>
            </a:r>
            <a:endParaRPr sz="1100" b="1"/>
          </a:p>
        </p:txBody>
      </p:sp>
      <p:sp>
        <p:nvSpPr>
          <p:cNvPr id="349" name="Google Shape;349;p34"/>
          <p:cNvSpPr txBox="1"/>
          <p:nvPr/>
        </p:nvSpPr>
        <p:spPr>
          <a:xfrm>
            <a:off x="4255750" y="448172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Unclaimed ($2M)</a:t>
            </a:r>
            <a:endParaRPr sz="1100" b="1"/>
          </a:p>
        </p:txBody>
      </p:sp>
      <p:sp>
        <p:nvSpPr>
          <p:cNvPr id="350" name="Google Shape;350;p34"/>
          <p:cNvSpPr txBox="1"/>
          <p:nvPr/>
        </p:nvSpPr>
        <p:spPr>
          <a:xfrm>
            <a:off x="4255750" y="42565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Efficiency Gains ($2M)</a:t>
            </a:r>
            <a:endParaRPr sz="1100" b="1"/>
          </a:p>
        </p:txBody>
      </p:sp>
      <p:sp>
        <p:nvSpPr>
          <p:cNvPr id="351" name="Google Shape;351;p34">
            <a:hlinkClick r:id="rId4" action="ppaction://hlinksldjump"/>
          </p:cNvPr>
          <p:cNvSpPr/>
          <p:nvPr/>
        </p:nvSpPr>
        <p:spPr>
          <a:xfrm>
            <a:off x="4272250" y="1294625"/>
            <a:ext cx="2618700" cy="2487000"/>
          </a:xfrm>
          <a:prstGeom prst="wedgeRectCallout">
            <a:avLst>
              <a:gd name="adj1" fmla="val -41771"/>
              <a:gd name="adj2" fmla="val 5779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dk1"/>
                </a:solidFill>
              </a:rPr>
              <a:t>Absenteeism</a:t>
            </a:r>
            <a:endParaRPr sz="1000">
              <a:solidFill>
                <a:schemeClr val="dk1"/>
              </a:solidFill>
            </a:endParaRPr>
          </a:p>
          <a:p>
            <a:pPr marL="0" lvl="0" indent="0" algn="l" rtl="0">
              <a:spcBef>
                <a:spcPts val="0"/>
              </a:spcBef>
              <a:spcAft>
                <a:spcPts val="0"/>
              </a:spcAft>
              <a:buNone/>
            </a:pPr>
            <a:r>
              <a:rPr lang="en" sz="1000">
                <a:solidFill>
                  <a:schemeClr val="dk1"/>
                </a:solidFill>
              </a:rPr>
              <a:t>Companies who move engagement scores from below average to above average can see a 50% reduction in absenteeism</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Studies show that on average employees are absent 8 days per year. A 25% reduction would be 2 days per year, per employee.</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$50,000/240 working days = $208/day</a:t>
            </a:r>
            <a:endParaRPr sz="1000">
              <a:solidFill>
                <a:schemeClr val="dk1"/>
              </a:solidFill>
            </a:endParaRPr>
          </a:p>
          <a:p>
            <a:pPr marL="0" lvl="0" indent="0" algn="l" rtl="0">
              <a:spcBef>
                <a:spcPts val="0"/>
              </a:spcBef>
              <a:spcAft>
                <a:spcPts val="0"/>
              </a:spcAft>
              <a:buNone/>
            </a:pPr>
            <a:r>
              <a:rPr lang="en" sz="1000">
                <a:solidFill>
                  <a:schemeClr val="dk1"/>
                </a:solidFill>
              </a:rPr>
              <a:t>2 days x 2 = $416</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$416 x 45,000 = $18.75M</a:t>
            </a:r>
            <a:endParaRPr sz="8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5"/>
          <p:cNvSpPr txBox="1">
            <a:spLocks noGrp="1"/>
          </p:cNvSpPr>
          <p:nvPr>
            <p:ph type="title"/>
          </p:nvPr>
        </p:nvSpPr>
        <p:spPr>
          <a:xfrm rot="-5400000">
            <a:off x="7771713" y="3122275"/>
            <a:ext cx="20322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Appendix E</a:t>
            </a:r>
            <a:endParaRPr sz="2000" b="1">
              <a:solidFill>
                <a:schemeClr val="accent5"/>
              </a:solidFill>
              <a:latin typeface="Open Sans"/>
              <a:ea typeface="Open Sans"/>
              <a:cs typeface="Open Sans"/>
              <a:sym typeface="Open Sans"/>
            </a:endParaRPr>
          </a:p>
        </p:txBody>
      </p:sp>
      <p:pic>
        <p:nvPicPr>
          <p:cNvPr id="357" name="Google Shape;357;p35"/>
          <p:cNvPicPr preferRelativeResize="0"/>
          <p:nvPr/>
        </p:nvPicPr>
        <p:blipFill>
          <a:blip r:embed="rId3">
            <a:alphaModFix/>
          </a:blip>
          <a:stretch>
            <a:fillRect/>
          </a:stretch>
        </p:blipFill>
        <p:spPr>
          <a:xfrm>
            <a:off x="8659479" y="4568870"/>
            <a:ext cx="256666" cy="372100"/>
          </a:xfrm>
          <a:prstGeom prst="rect">
            <a:avLst/>
          </a:prstGeom>
          <a:noFill/>
          <a:ln>
            <a:noFill/>
          </a:ln>
        </p:spPr>
      </p:pic>
      <p:pic>
        <p:nvPicPr>
          <p:cNvPr id="358" name="Google Shape;358;p35">
            <a:hlinkClick r:id="rId4" action="ppaction://hlinksldjump"/>
          </p:cNvPr>
          <p:cNvPicPr preferRelativeResize="0"/>
          <p:nvPr/>
        </p:nvPicPr>
        <p:blipFill>
          <a:blip r:embed="rId5">
            <a:alphaModFix/>
          </a:blip>
          <a:stretch>
            <a:fillRect/>
          </a:stretch>
        </p:blipFill>
        <p:spPr>
          <a:xfrm>
            <a:off x="223625" y="810375"/>
            <a:ext cx="8196664" cy="4270430"/>
          </a:xfrm>
          <a:prstGeom prst="rect">
            <a:avLst/>
          </a:prstGeom>
          <a:noFill/>
          <a:ln>
            <a:noFill/>
          </a:ln>
        </p:spPr>
      </p:pic>
      <p:sp>
        <p:nvSpPr>
          <p:cNvPr id="359" name="Google Shape;359;p35">
            <a:hlinkClick r:id="rId4" action="ppaction://hlinksldjump"/>
          </p:cNvPr>
          <p:cNvSpPr txBox="1">
            <a:spLocks noGrp="1"/>
          </p:cNvSpPr>
          <p:nvPr>
            <p:ph type="title"/>
          </p:nvPr>
        </p:nvSpPr>
        <p:spPr>
          <a:xfrm>
            <a:off x="1412100" y="240975"/>
            <a:ext cx="63198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000" b="1">
                <a:solidFill>
                  <a:srgbClr val="60B7BE"/>
                </a:solidFill>
                <a:latin typeface="Open Sans"/>
                <a:ea typeface="Open Sans"/>
                <a:cs typeface="Open Sans"/>
                <a:sym typeface="Open Sans"/>
              </a:rPr>
              <a:t>RETURN ON RECOGNITION</a:t>
            </a:r>
            <a:endParaRPr sz="3000" b="1">
              <a:solidFill>
                <a:srgbClr val="60B7BE"/>
              </a:solidFill>
              <a:latin typeface="Open Sans"/>
              <a:ea typeface="Open Sans"/>
              <a:cs typeface="Open Sans"/>
              <a:sym typeface="Open Sans"/>
            </a:endParaRPr>
          </a:p>
        </p:txBody>
      </p:sp>
      <p:pic>
        <p:nvPicPr>
          <p:cNvPr id="360" name="Google Shape;360;p35"/>
          <p:cNvPicPr preferRelativeResize="0"/>
          <p:nvPr/>
        </p:nvPicPr>
        <p:blipFill>
          <a:blip r:embed="rId6">
            <a:alphaModFix/>
          </a:blip>
          <a:stretch>
            <a:fillRect/>
          </a:stretch>
        </p:blipFill>
        <p:spPr>
          <a:xfrm>
            <a:off x="4341275" y="1375476"/>
            <a:ext cx="2480634" cy="569400"/>
          </a:xfrm>
          <a:prstGeom prst="rect">
            <a:avLst/>
          </a:prstGeom>
          <a:noFill/>
          <a:ln>
            <a:noFill/>
          </a:ln>
        </p:spPr>
      </p:pic>
      <p:pic>
        <p:nvPicPr>
          <p:cNvPr id="361" name="Google Shape;361;p35"/>
          <p:cNvPicPr preferRelativeResize="0"/>
          <p:nvPr/>
        </p:nvPicPr>
        <p:blipFill>
          <a:blip r:embed="rId7">
            <a:alphaModFix/>
          </a:blip>
          <a:stretch>
            <a:fillRect/>
          </a:stretch>
        </p:blipFill>
        <p:spPr>
          <a:xfrm>
            <a:off x="4341275" y="2225875"/>
            <a:ext cx="2480626" cy="691759"/>
          </a:xfrm>
          <a:prstGeom prst="rect">
            <a:avLst/>
          </a:prstGeom>
          <a:noFill/>
          <a:ln>
            <a:noFill/>
          </a:ln>
        </p:spPr>
      </p:pic>
      <p:sp>
        <p:nvSpPr>
          <p:cNvPr id="362" name="Google Shape;362;p35"/>
          <p:cNvSpPr txBox="1"/>
          <p:nvPr/>
        </p:nvSpPr>
        <p:spPr>
          <a:xfrm>
            <a:off x="4272238" y="3255650"/>
            <a:ext cx="2618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Onboarding ($30M)</a:t>
            </a:r>
            <a:endParaRPr sz="1100" b="1"/>
          </a:p>
        </p:txBody>
      </p:sp>
      <p:sp>
        <p:nvSpPr>
          <p:cNvPr id="363" name="Google Shape;363;p35"/>
          <p:cNvSpPr txBox="1"/>
          <p:nvPr/>
        </p:nvSpPr>
        <p:spPr>
          <a:xfrm>
            <a:off x="4255750" y="39629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25% Absenteeism ($19M)</a:t>
            </a:r>
            <a:endParaRPr sz="1100" b="1"/>
          </a:p>
        </p:txBody>
      </p:sp>
      <p:sp>
        <p:nvSpPr>
          <p:cNvPr id="364" name="Google Shape;364;p35"/>
          <p:cNvSpPr txBox="1"/>
          <p:nvPr/>
        </p:nvSpPr>
        <p:spPr>
          <a:xfrm>
            <a:off x="4255750" y="448172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Unclaimed ($2M)</a:t>
            </a:r>
            <a:endParaRPr sz="1100" b="1"/>
          </a:p>
        </p:txBody>
      </p:sp>
      <p:sp>
        <p:nvSpPr>
          <p:cNvPr id="365" name="Google Shape;365;p35"/>
          <p:cNvSpPr txBox="1"/>
          <p:nvPr/>
        </p:nvSpPr>
        <p:spPr>
          <a:xfrm>
            <a:off x="4255750" y="42565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Efficiency Gains ($2M)</a:t>
            </a:r>
            <a:endParaRPr sz="1100" b="1"/>
          </a:p>
        </p:txBody>
      </p:sp>
      <p:sp>
        <p:nvSpPr>
          <p:cNvPr id="366" name="Google Shape;366;p35">
            <a:hlinkClick r:id="rId4" action="ppaction://hlinksldjump"/>
          </p:cNvPr>
          <p:cNvSpPr/>
          <p:nvPr/>
        </p:nvSpPr>
        <p:spPr>
          <a:xfrm>
            <a:off x="4272250" y="2271900"/>
            <a:ext cx="2618700" cy="1882800"/>
          </a:xfrm>
          <a:prstGeom prst="wedgeRectCallout">
            <a:avLst>
              <a:gd name="adj1" fmla="val -41771"/>
              <a:gd name="adj2" fmla="val 5779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dirty="0">
                <a:solidFill>
                  <a:schemeClr val="dk1"/>
                </a:solidFill>
              </a:rPr>
              <a:t>Efficiency Gains</a:t>
            </a:r>
            <a:endParaRPr sz="1100" dirty="0">
              <a:solidFill>
                <a:schemeClr val="dk1"/>
              </a:solidFill>
            </a:endParaRPr>
          </a:p>
          <a:p>
            <a:pPr marL="0" lvl="0" indent="0" algn="l" rtl="0">
              <a:spcBef>
                <a:spcPts val="0"/>
              </a:spcBef>
              <a:spcAft>
                <a:spcPts val="0"/>
              </a:spcAft>
              <a:buNone/>
            </a:pPr>
            <a:r>
              <a:rPr lang="en" sz="1100" dirty="0">
                <a:solidFill>
                  <a:schemeClr val="dk1"/>
                </a:solidFill>
              </a:rPr>
              <a:t>On average, you need to hire 1-2ppl for every thousand employees, to properly manage a recognition program in-house. A company with 45,000 employees would need to hire 45-90 people.</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45 x $50,000 = $2,250,000</a:t>
            </a:r>
            <a:endParaRPr sz="1000" b="1" dirty="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6"/>
          <p:cNvSpPr txBox="1">
            <a:spLocks noGrp="1"/>
          </p:cNvSpPr>
          <p:nvPr>
            <p:ph type="title"/>
          </p:nvPr>
        </p:nvSpPr>
        <p:spPr>
          <a:xfrm rot="-5400000">
            <a:off x="7771713" y="3122275"/>
            <a:ext cx="20322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Appendix E</a:t>
            </a:r>
            <a:endParaRPr sz="2000" b="1">
              <a:solidFill>
                <a:schemeClr val="accent5"/>
              </a:solidFill>
              <a:latin typeface="Open Sans"/>
              <a:ea typeface="Open Sans"/>
              <a:cs typeface="Open Sans"/>
              <a:sym typeface="Open Sans"/>
            </a:endParaRPr>
          </a:p>
        </p:txBody>
      </p:sp>
      <p:pic>
        <p:nvPicPr>
          <p:cNvPr id="372" name="Google Shape;372;p36"/>
          <p:cNvPicPr preferRelativeResize="0"/>
          <p:nvPr/>
        </p:nvPicPr>
        <p:blipFill>
          <a:blip r:embed="rId3">
            <a:alphaModFix/>
          </a:blip>
          <a:stretch>
            <a:fillRect/>
          </a:stretch>
        </p:blipFill>
        <p:spPr>
          <a:xfrm>
            <a:off x="8659479" y="4568870"/>
            <a:ext cx="256666" cy="372100"/>
          </a:xfrm>
          <a:prstGeom prst="rect">
            <a:avLst/>
          </a:prstGeom>
          <a:noFill/>
          <a:ln>
            <a:noFill/>
          </a:ln>
        </p:spPr>
      </p:pic>
      <p:pic>
        <p:nvPicPr>
          <p:cNvPr id="373" name="Google Shape;373;p36">
            <a:hlinkClick r:id="rId4" action="ppaction://hlinksldjump"/>
          </p:cNvPr>
          <p:cNvPicPr preferRelativeResize="0"/>
          <p:nvPr/>
        </p:nvPicPr>
        <p:blipFill>
          <a:blip r:embed="rId5">
            <a:alphaModFix/>
          </a:blip>
          <a:stretch>
            <a:fillRect/>
          </a:stretch>
        </p:blipFill>
        <p:spPr>
          <a:xfrm>
            <a:off x="223625" y="810375"/>
            <a:ext cx="8196664" cy="4270430"/>
          </a:xfrm>
          <a:prstGeom prst="rect">
            <a:avLst/>
          </a:prstGeom>
          <a:noFill/>
          <a:ln>
            <a:noFill/>
          </a:ln>
        </p:spPr>
      </p:pic>
      <p:sp>
        <p:nvSpPr>
          <p:cNvPr id="374" name="Google Shape;374;p36">
            <a:hlinkClick r:id="rId4" action="ppaction://hlinksldjump"/>
          </p:cNvPr>
          <p:cNvSpPr txBox="1">
            <a:spLocks noGrp="1"/>
          </p:cNvSpPr>
          <p:nvPr>
            <p:ph type="title"/>
          </p:nvPr>
        </p:nvSpPr>
        <p:spPr>
          <a:xfrm>
            <a:off x="1412100" y="240975"/>
            <a:ext cx="63198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sz="3000" b="1">
                <a:solidFill>
                  <a:srgbClr val="60B7BE"/>
                </a:solidFill>
                <a:latin typeface="Open Sans"/>
                <a:ea typeface="Open Sans"/>
                <a:cs typeface="Open Sans"/>
                <a:sym typeface="Open Sans"/>
              </a:rPr>
              <a:t>RETURN ON RECOGNITION</a:t>
            </a:r>
            <a:endParaRPr sz="3000" b="1">
              <a:solidFill>
                <a:srgbClr val="60B7BE"/>
              </a:solidFill>
              <a:latin typeface="Open Sans"/>
              <a:ea typeface="Open Sans"/>
              <a:cs typeface="Open Sans"/>
              <a:sym typeface="Open Sans"/>
            </a:endParaRPr>
          </a:p>
        </p:txBody>
      </p:sp>
      <p:pic>
        <p:nvPicPr>
          <p:cNvPr id="375" name="Google Shape;375;p36"/>
          <p:cNvPicPr preferRelativeResize="0"/>
          <p:nvPr/>
        </p:nvPicPr>
        <p:blipFill>
          <a:blip r:embed="rId6">
            <a:alphaModFix/>
          </a:blip>
          <a:stretch>
            <a:fillRect/>
          </a:stretch>
        </p:blipFill>
        <p:spPr>
          <a:xfrm>
            <a:off x="4341275" y="1375476"/>
            <a:ext cx="2480634" cy="569400"/>
          </a:xfrm>
          <a:prstGeom prst="rect">
            <a:avLst/>
          </a:prstGeom>
          <a:noFill/>
          <a:ln>
            <a:noFill/>
          </a:ln>
        </p:spPr>
      </p:pic>
      <p:pic>
        <p:nvPicPr>
          <p:cNvPr id="376" name="Google Shape;376;p36"/>
          <p:cNvPicPr preferRelativeResize="0"/>
          <p:nvPr/>
        </p:nvPicPr>
        <p:blipFill>
          <a:blip r:embed="rId7">
            <a:alphaModFix/>
          </a:blip>
          <a:stretch>
            <a:fillRect/>
          </a:stretch>
        </p:blipFill>
        <p:spPr>
          <a:xfrm>
            <a:off x="4341275" y="2225875"/>
            <a:ext cx="2480626" cy="691759"/>
          </a:xfrm>
          <a:prstGeom prst="rect">
            <a:avLst/>
          </a:prstGeom>
          <a:noFill/>
          <a:ln>
            <a:noFill/>
          </a:ln>
        </p:spPr>
      </p:pic>
      <p:sp>
        <p:nvSpPr>
          <p:cNvPr id="377" name="Google Shape;377;p36"/>
          <p:cNvSpPr txBox="1"/>
          <p:nvPr/>
        </p:nvSpPr>
        <p:spPr>
          <a:xfrm>
            <a:off x="4272238" y="3255650"/>
            <a:ext cx="2618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Onboarding ($30M)</a:t>
            </a:r>
            <a:endParaRPr sz="1100" b="1"/>
          </a:p>
        </p:txBody>
      </p:sp>
      <p:sp>
        <p:nvSpPr>
          <p:cNvPr id="378" name="Google Shape;378;p36"/>
          <p:cNvSpPr txBox="1"/>
          <p:nvPr/>
        </p:nvSpPr>
        <p:spPr>
          <a:xfrm>
            <a:off x="4255750" y="39629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25% Absenteeism ($19M)</a:t>
            </a:r>
            <a:endParaRPr sz="1100" b="1"/>
          </a:p>
        </p:txBody>
      </p:sp>
      <p:sp>
        <p:nvSpPr>
          <p:cNvPr id="379" name="Google Shape;379;p36"/>
          <p:cNvSpPr txBox="1"/>
          <p:nvPr/>
        </p:nvSpPr>
        <p:spPr>
          <a:xfrm>
            <a:off x="4255750" y="448172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Unclaimed ($2M)</a:t>
            </a:r>
            <a:endParaRPr sz="1100" b="1"/>
          </a:p>
        </p:txBody>
      </p:sp>
      <p:sp>
        <p:nvSpPr>
          <p:cNvPr id="380" name="Google Shape;380;p36"/>
          <p:cNvSpPr txBox="1"/>
          <p:nvPr/>
        </p:nvSpPr>
        <p:spPr>
          <a:xfrm>
            <a:off x="4255750" y="42565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t>10% Efficiency Gains ($2M)</a:t>
            </a:r>
            <a:endParaRPr sz="1100" b="1"/>
          </a:p>
        </p:txBody>
      </p:sp>
      <p:sp>
        <p:nvSpPr>
          <p:cNvPr id="381" name="Google Shape;381;p36">
            <a:hlinkClick r:id="rId4" action="ppaction://hlinksldjump"/>
          </p:cNvPr>
          <p:cNvSpPr/>
          <p:nvPr/>
        </p:nvSpPr>
        <p:spPr>
          <a:xfrm>
            <a:off x="4272238" y="3810638"/>
            <a:ext cx="2618700" cy="470100"/>
          </a:xfrm>
          <a:prstGeom prst="wedgeRectCallout">
            <a:avLst>
              <a:gd name="adj1" fmla="val -41379"/>
              <a:gd name="adj2" fmla="val 10121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solidFill>
                  <a:schemeClr val="dk1"/>
                </a:solidFill>
              </a:rPr>
              <a:t>Unclaimed</a:t>
            </a:r>
            <a:endParaRPr sz="1100" b="1">
              <a:solidFill>
                <a:schemeClr val="dk1"/>
              </a:solidFill>
            </a:endParaRPr>
          </a:p>
          <a:p>
            <a:pPr marL="0" lvl="0" indent="0" algn="l" rtl="0">
              <a:spcBef>
                <a:spcPts val="0"/>
              </a:spcBef>
              <a:spcAft>
                <a:spcPts val="0"/>
              </a:spcAft>
              <a:buNone/>
            </a:pPr>
            <a:r>
              <a:rPr lang="en" sz="1100">
                <a:solidFill>
                  <a:schemeClr val="dk1"/>
                </a:solidFill>
              </a:rPr>
              <a:t>10% of $22M in rewards is $2.2M</a:t>
            </a:r>
            <a:endParaRPr sz="1100"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5"/>
          <p:cNvPicPr preferRelativeResize="0"/>
          <p:nvPr/>
        </p:nvPicPr>
        <p:blipFill>
          <a:blip r:embed="rId3">
            <a:alphaModFix/>
          </a:blip>
          <a:stretch>
            <a:fillRect/>
          </a:stretch>
        </p:blipFill>
        <p:spPr>
          <a:xfrm>
            <a:off x="8659479" y="4568870"/>
            <a:ext cx="256666" cy="372100"/>
          </a:xfrm>
          <a:prstGeom prst="rect">
            <a:avLst/>
          </a:prstGeom>
          <a:noFill/>
          <a:ln>
            <a:noFill/>
          </a:ln>
        </p:spPr>
      </p:pic>
      <p:sp>
        <p:nvSpPr>
          <p:cNvPr id="81" name="Google Shape;81;p15"/>
          <p:cNvSpPr txBox="1">
            <a:spLocks noGrp="1"/>
          </p:cNvSpPr>
          <p:nvPr>
            <p:ph type="title"/>
          </p:nvPr>
        </p:nvSpPr>
        <p:spPr>
          <a:xfrm rot="-5400000">
            <a:off x="6969825" y="2320375"/>
            <a:ext cx="36360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Problem Summary</a:t>
            </a:r>
            <a:endParaRPr sz="2000" b="1">
              <a:solidFill>
                <a:schemeClr val="accent5"/>
              </a:solidFill>
              <a:latin typeface="Open Sans"/>
              <a:ea typeface="Open Sans"/>
              <a:cs typeface="Open Sans"/>
              <a:sym typeface="Open Sans"/>
            </a:endParaRPr>
          </a:p>
        </p:txBody>
      </p:sp>
      <p:sp>
        <p:nvSpPr>
          <p:cNvPr id="82" name="Google Shape;82;p15"/>
          <p:cNvSpPr txBox="1"/>
          <p:nvPr/>
        </p:nvSpPr>
        <p:spPr>
          <a:xfrm>
            <a:off x="1781550" y="1608151"/>
            <a:ext cx="55809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rgbClr val="073763"/>
                </a:solidFill>
                <a:latin typeface="Open Sans"/>
                <a:ea typeface="Open Sans"/>
                <a:cs typeface="Open Sans"/>
                <a:sym typeface="Open Sans"/>
              </a:rPr>
              <a:t>Our feedback surveys from employees have overwhelmingly reported feelings of low morale, low engagement, and a desire for more consistent recognition.</a:t>
            </a:r>
            <a:endParaRPr sz="2000" b="1">
              <a:solidFill>
                <a:srgbClr val="073763"/>
              </a:solidFill>
              <a:latin typeface="Open Sans"/>
              <a:ea typeface="Open Sans"/>
              <a:cs typeface="Open Sans"/>
              <a:sym typeface="Open Sans"/>
            </a:endParaRPr>
          </a:p>
        </p:txBody>
      </p:sp>
      <p:sp>
        <p:nvSpPr>
          <p:cNvPr id="83" name="Google Shape;83;p15"/>
          <p:cNvSpPr/>
          <p:nvPr/>
        </p:nvSpPr>
        <p:spPr>
          <a:xfrm>
            <a:off x="1913025" y="3330175"/>
            <a:ext cx="4838700" cy="1238700"/>
          </a:xfrm>
          <a:prstGeom prst="wedgeRoundRectCallout">
            <a:avLst>
              <a:gd name="adj1" fmla="val 77056"/>
              <a:gd name="adj2" fmla="val 484"/>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Instead of a Current Performance slide, you may find it more appropriate to create a Problem Summary or Industry Standards (i.e., rewards budget). Consider using slides 4 &amp; 5, “Price of Disengagement” and “Opportunity.”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6"/>
          <p:cNvPicPr preferRelativeResize="0"/>
          <p:nvPr/>
        </p:nvPicPr>
        <p:blipFill>
          <a:blip r:embed="rId3">
            <a:alphaModFix/>
          </a:blip>
          <a:stretch>
            <a:fillRect/>
          </a:stretch>
        </p:blipFill>
        <p:spPr>
          <a:xfrm>
            <a:off x="0" y="0"/>
            <a:ext cx="9214254" cy="5174000"/>
          </a:xfrm>
          <a:prstGeom prst="rect">
            <a:avLst/>
          </a:prstGeom>
          <a:noFill/>
          <a:ln>
            <a:noFill/>
          </a:ln>
        </p:spPr>
      </p:pic>
      <p:pic>
        <p:nvPicPr>
          <p:cNvPr id="89" name="Google Shape;89;p16"/>
          <p:cNvPicPr preferRelativeResize="0"/>
          <p:nvPr/>
        </p:nvPicPr>
        <p:blipFill>
          <a:blip r:embed="rId4">
            <a:alphaModFix/>
          </a:blip>
          <a:stretch>
            <a:fillRect/>
          </a:stretch>
        </p:blipFill>
        <p:spPr>
          <a:xfrm>
            <a:off x="8659479" y="4568870"/>
            <a:ext cx="256666" cy="372100"/>
          </a:xfrm>
          <a:prstGeom prst="rect">
            <a:avLst/>
          </a:prstGeom>
          <a:noFill/>
          <a:ln>
            <a:noFill/>
          </a:ln>
        </p:spPr>
      </p:pic>
      <p:sp>
        <p:nvSpPr>
          <p:cNvPr id="90" name="Google Shape;90;p16"/>
          <p:cNvSpPr txBox="1">
            <a:spLocks noGrp="1"/>
          </p:cNvSpPr>
          <p:nvPr>
            <p:ph type="title"/>
          </p:nvPr>
        </p:nvSpPr>
        <p:spPr>
          <a:xfrm rot="-5400000">
            <a:off x="6969825" y="2320375"/>
            <a:ext cx="36360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The Price of Disengagement</a:t>
            </a:r>
            <a:endParaRPr sz="2000" b="1">
              <a:solidFill>
                <a:schemeClr val="accent5"/>
              </a:solidFill>
              <a:latin typeface="Open Sans"/>
              <a:ea typeface="Open Sans"/>
              <a:cs typeface="Open Sans"/>
              <a:sym typeface="Open Sans"/>
            </a:endParaRPr>
          </a:p>
        </p:txBody>
      </p:sp>
      <p:sp>
        <p:nvSpPr>
          <p:cNvPr id="91" name="Google Shape;91;p16"/>
          <p:cNvSpPr txBox="1"/>
          <p:nvPr/>
        </p:nvSpPr>
        <p:spPr>
          <a:xfrm>
            <a:off x="459000" y="915463"/>
            <a:ext cx="55524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i="1">
                <a:solidFill>
                  <a:srgbClr val="000000"/>
                </a:solidFill>
                <a:latin typeface="Open Sans"/>
                <a:ea typeface="Open Sans"/>
                <a:cs typeface="Open Sans"/>
                <a:sym typeface="Open Sans"/>
              </a:rPr>
              <a:t>“Replacing workers requires one-half to two times the employee’s annual salary…</a:t>
            </a:r>
            <a:endParaRPr sz="2000" b="1" i="1">
              <a:solidFill>
                <a:srgbClr val="000000"/>
              </a:solidFill>
              <a:latin typeface="Open Sans"/>
              <a:ea typeface="Open Sans"/>
              <a:cs typeface="Open Sans"/>
              <a:sym typeface="Open Sans"/>
            </a:endParaRPr>
          </a:p>
        </p:txBody>
      </p:sp>
      <p:sp>
        <p:nvSpPr>
          <p:cNvPr id="92" name="Google Shape;92;p16"/>
          <p:cNvSpPr txBox="1"/>
          <p:nvPr/>
        </p:nvSpPr>
        <p:spPr>
          <a:xfrm>
            <a:off x="955646" y="1715863"/>
            <a:ext cx="45591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000000"/>
                </a:solidFill>
                <a:latin typeface="Open Sans"/>
                <a:ea typeface="Open Sans"/>
                <a:cs typeface="Open Sans"/>
                <a:sym typeface="Open Sans"/>
              </a:rPr>
              <a:t>…so, it costs $9000 a year to keep each disengaged worker </a:t>
            </a:r>
            <a:endParaRPr sz="1100" b="1">
              <a:solidFill>
                <a:srgbClr val="000000"/>
              </a:solidFill>
              <a:latin typeface="Open Sans"/>
              <a:ea typeface="Open Sans"/>
              <a:cs typeface="Open Sans"/>
              <a:sym typeface="Open Sans"/>
            </a:endParaRPr>
          </a:p>
          <a:p>
            <a:pPr marL="0" lvl="0" indent="0" algn="ctr" rtl="0">
              <a:spcBef>
                <a:spcPts val="0"/>
              </a:spcBef>
              <a:spcAft>
                <a:spcPts val="0"/>
              </a:spcAft>
              <a:buNone/>
            </a:pPr>
            <a:r>
              <a:rPr lang="en" sz="1100" b="1">
                <a:solidFill>
                  <a:srgbClr val="000000"/>
                </a:solidFill>
                <a:latin typeface="Open Sans"/>
                <a:ea typeface="Open Sans"/>
                <a:cs typeface="Open Sans"/>
                <a:sym typeface="Open Sans"/>
              </a:rPr>
              <a:t>and </a:t>
            </a:r>
            <a:endParaRPr sz="1100" b="1">
              <a:solidFill>
                <a:srgbClr val="000000"/>
              </a:solidFill>
              <a:latin typeface="Open Sans"/>
              <a:ea typeface="Open Sans"/>
              <a:cs typeface="Open Sans"/>
              <a:sym typeface="Open Sans"/>
            </a:endParaRPr>
          </a:p>
          <a:p>
            <a:pPr marL="0" lvl="0" indent="0" algn="ctr" rtl="0">
              <a:spcBef>
                <a:spcPts val="0"/>
              </a:spcBef>
              <a:spcAft>
                <a:spcPts val="0"/>
              </a:spcAft>
              <a:buNone/>
            </a:pPr>
            <a:r>
              <a:rPr lang="en" sz="1100" b="1">
                <a:solidFill>
                  <a:srgbClr val="000000"/>
                </a:solidFill>
                <a:latin typeface="Open Sans"/>
                <a:ea typeface="Open Sans"/>
                <a:cs typeface="Open Sans"/>
                <a:sym typeface="Open Sans"/>
              </a:rPr>
              <a:t>between $25,000 and $100,000 to replace them.”</a:t>
            </a:r>
            <a:r>
              <a:rPr lang="en" sz="1100">
                <a:solidFill>
                  <a:srgbClr val="000000"/>
                </a:solidFill>
                <a:latin typeface="Open Sans"/>
                <a:ea typeface="Open Sans"/>
                <a:cs typeface="Open Sans"/>
                <a:sym typeface="Open Sans"/>
              </a:rPr>
              <a:t>*</a:t>
            </a:r>
            <a:endParaRPr sz="1100">
              <a:solidFill>
                <a:srgbClr val="000000"/>
              </a:solidFill>
              <a:latin typeface="Open Sans"/>
              <a:ea typeface="Open Sans"/>
              <a:cs typeface="Open Sans"/>
              <a:sym typeface="Open Sans"/>
            </a:endParaRPr>
          </a:p>
        </p:txBody>
      </p:sp>
      <p:sp>
        <p:nvSpPr>
          <p:cNvPr id="93" name="Google Shape;93;p16"/>
          <p:cNvSpPr txBox="1"/>
          <p:nvPr/>
        </p:nvSpPr>
        <p:spPr>
          <a:xfrm>
            <a:off x="86350" y="4775963"/>
            <a:ext cx="30000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000000"/>
                </a:solidFill>
                <a:latin typeface="Open Sans"/>
                <a:ea typeface="Open Sans"/>
                <a:cs typeface="Open Sans"/>
                <a:sym typeface="Open Sans"/>
              </a:rPr>
              <a:t>*Gallup’s State of the Global Workplace: 2021 Report</a:t>
            </a:r>
            <a:endParaRPr sz="9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7"/>
          <p:cNvPicPr preferRelativeResize="0"/>
          <p:nvPr/>
        </p:nvPicPr>
        <p:blipFill>
          <a:blip r:embed="rId3">
            <a:alphaModFix/>
          </a:blip>
          <a:stretch>
            <a:fillRect/>
          </a:stretch>
        </p:blipFill>
        <p:spPr>
          <a:xfrm>
            <a:off x="8659479" y="4568870"/>
            <a:ext cx="256666" cy="372100"/>
          </a:xfrm>
          <a:prstGeom prst="rect">
            <a:avLst/>
          </a:prstGeom>
          <a:noFill/>
          <a:ln>
            <a:noFill/>
          </a:ln>
        </p:spPr>
      </p:pic>
      <p:sp>
        <p:nvSpPr>
          <p:cNvPr id="99" name="Google Shape;99;p17"/>
          <p:cNvSpPr txBox="1">
            <a:spLocks noGrp="1"/>
          </p:cNvSpPr>
          <p:nvPr>
            <p:ph type="title"/>
          </p:nvPr>
        </p:nvSpPr>
        <p:spPr>
          <a:xfrm rot="-5400000">
            <a:off x="6969825" y="2320375"/>
            <a:ext cx="36360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Opportunity</a:t>
            </a:r>
            <a:endParaRPr sz="2000" b="1">
              <a:solidFill>
                <a:schemeClr val="accent5"/>
              </a:solidFill>
              <a:latin typeface="Open Sans"/>
              <a:ea typeface="Open Sans"/>
              <a:cs typeface="Open Sans"/>
              <a:sym typeface="Open Sans"/>
            </a:endParaRPr>
          </a:p>
        </p:txBody>
      </p:sp>
      <p:sp>
        <p:nvSpPr>
          <p:cNvPr id="100" name="Google Shape;100;p17"/>
          <p:cNvSpPr txBox="1"/>
          <p:nvPr/>
        </p:nvSpPr>
        <p:spPr>
          <a:xfrm>
            <a:off x="1795800" y="1574800"/>
            <a:ext cx="55524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i="1">
                <a:solidFill>
                  <a:srgbClr val="000000"/>
                </a:solidFill>
                <a:latin typeface="Open Sans"/>
                <a:ea typeface="Open Sans"/>
                <a:cs typeface="Open Sans"/>
                <a:sym typeface="Open Sans"/>
              </a:rPr>
              <a:t>“48% of working population is actively job searching or watching for opportunities”</a:t>
            </a:r>
            <a:r>
              <a:rPr lang="en" sz="1100">
                <a:solidFill>
                  <a:srgbClr val="000000"/>
                </a:solidFill>
                <a:latin typeface="Open Sans"/>
                <a:ea typeface="Open Sans"/>
                <a:cs typeface="Open Sans"/>
                <a:sym typeface="Open Sans"/>
              </a:rPr>
              <a:t>*</a:t>
            </a:r>
            <a:endParaRPr sz="1100">
              <a:solidFill>
                <a:srgbClr val="000000"/>
              </a:solidFill>
              <a:latin typeface="Open Sans"/>
              <a:ea typeface="Open Sans"/>
              <a:cs typeface="Open Sans"/>
              <a:sym typeface="Open Sans"/>
            </a:endParaRPr>
          </a:p>
        </p:txBody>
      </p:sp>
      <p:sp>
        <p:nvSpPr>
          <p:cNvPr id="101" name="Google Shape;101;p17"/>
          <p:cNvSpPr txBox="1"/>
          <p:nvPr/>
        </p:nvSpPr>
        <p:spPr>
          <a:xfrm>
            <a:off x="1493250" y="2838238"/>
            <a:ext cx="6157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000000"/>
                </a:solidFill>
                <a:latin typeface="Open Sans"/>
                <a:ea typeface="Open Sans"/>
                <a:cs typeface="Open Sans"/>
                <a:sym typeface="Open Sans"/>
              </a:rPr>
              <a:t>COMPANIES THAT PRIORITIZE PEOPLE &amp; CULTURE ARE WINNING THE WAR FOR TALENT</a:t>
            </a:r>
            <a:endParaRPr sz="2000">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8659479" y="4568870"/>
            <a:ext cx="256666" cy="372100"/>
          </a:xfrm>
          <a:prstGeom prst="rect">
            <a:avLst/>
          </a:prstGeom>
          <a:noFill/>
          <a:ln>
            <a:noFill/>
          </a:ln>
        </p:spPr>
      </p:pic>
      <p:sp>
        <p:nvSpPr>
          <p:cNvPr id="107" name="Google Shape;107;p18"/>
          <p:cNvSpPr/>
          <p:nvPr/>
        </p:nvSpPr>
        <p:spPr>
          <a:xfrm>
            <a:off x="4717950" y="142588"/>
            <a:ext cx="3400200" cy="2044200"/>
          </a:xfrm>
          <a:prstGeom prst="wedgeRoundRectCallout">
            <a:avLst>
              <a:gd name="adj1" fmla="val -74015"/>
              <a:gd name="adj2" fmla="val -545"/>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Communicate how much you plan to invest in employee recognition and the projected return on investment. What is the estimated reduction in turnover? How much will productivity increase? Addressing these questions will help you get buy-in from leadership. </a:t>
            </a:r>
            <a:r>
              <a:rPr lang="en" sz="1100" b="1" u="sng">
                <a:solidFill>
                  <a:schemeClr val="hlink"/>
                </a:solidFill>
                <a:hlinkClick r:id="rId4"/>
              </a:rPr>
              <a:t>Access our ROI Calculator</a:t>
            </a:r>
            <a:r>
              <a:rPr lang="en" sz="1100"/>
              <a:t> to expand details (not necessarily numbers) on how efficiency, absenteeism, onboarding, retention, and productivity will be affected with the proposed program.</a:t>
            </a:r>
            <a:endParaRPr sz="1100"/>
          </a:p>
        </p:txBody>
      </p:sp>
      <p:pic>
        <p:nvPicPr>
          <p:cNvPr id="108" name="Google Shape;108;p18"/>
          <p:cNvPicPr preferRelativeResize="0"/>
          <p:nvPr/>
        </p:nvPicPr>
        <p:blipFill>
          <a:blip r:embed="rId5">
            <a:alphaModFix/>
          </a:blip>
          <a:stretch>
            <a:fillRect/>
          </a:stretch>
        </p:blipFill>
        <p:spPr>
          <a:xfrm>
            <a:off x="1025850" y="358475"/>
            <a:ext cx="5350401" cy="4109025"/>
          </a:xfrm>
          <a:prstGeom prst="rect">
            <a:avLst/>
          </a:prstGeom>
          <a:noFill/>
          <a:ln>
            <a:noFill/>
          </a:ln>
        </p:spPr>
      </p:pic>
      <p:sp>
        <p:nvSpPr>
          <p:cNvPr id="109" name="Google Shape;109;p18"/>
          <p:cNvSpPr txBox="1">
            <a:spLocks noGrp="1"/>
          </p:cNvSpPr>
          <p:nvPr>
            <p:ph type="title"/>
          </p:nvPr>
        </p:nvSpPr>
        <p:spPr>
          <a:xfrm rot="-5400000">
            <a:off x="6969825" y="2320375"/>
            <a:ext cx="36360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Project Impact</a:t>
            </a:r>
            <a:endParaRPr sz="2000" b="1">
              <a:solidFill>
                <a:schemeClr val="accent5"/>
              </a:solidFill>
              <a:latin typeface="Open Sans"/>
              <a:ea typeface="Open Sans"/>
              <a:cs typeface="Open Sans"/>
              <a:sym typeface="Open Sans"/>
            </a:endParaRPr>
          </a:p>
        </p:txBody>
      </p:sp>
      <p:sp>
        <p:nvSpPr>
          <p:cNvPr id="110" name="Google Shape;110;p18"/>
          <p:cNvSpPr txBox="1"/>
          <p:nvPr/>
        </p:nvSpPr>
        <p:spPr>
          <a:xfrm>
            <a:off x="1025850" y="3836350"/>
            <a:ext cx="62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XX%</a:t>
            </a:r>
            <a:endParaRPr>
              <a:solidFill>
                <a:schemeClr val="lt1"/>
              </a:solidFill>
            </a:endParaRPr>
          </a:p>
        </p:txBody>
      </p:sp>
      <p:sp>
        <p:nvSpPr>
          <p:cNvPr id="111" name="Google Shape;111;p18"/>
          <p:cNvSpPr txBox="1"/>
          <p:nvPr/>
        </p:nvSpPr>
        <p:spPr>
          <a:xfrm>
            <a:off x="1025850" y="2948650"/>
            <a:ext cx="62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XX%</a:t>
            </a:r>
            <a:endParaRPr>
              <a:solidFill>
                <a:schemeClr val="lt1"/>
              </a:solidFill>
            </a:endParaRPr>
          </a:p>
        </p:txBody>
      </p:sp>
      <p:sp>
        <p:nvSpPr>
          <p:cNvPr id="112" name="Google Shape;112;p18"/>
          <p:cNvSpPr txBox="1"/>
          <p:nvPr/>
        </p:nvSpPr>
        <p:spPr>
          <a:xfrm>
            <a:off x="1025850" y="2171550"/>
            <a:ext cx="62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XX%</a:t>
            </a:r>
            <a:endParaRPr>
              <a:solidFill>
                <a:schemeClr val="lt1"/>
              </a:solidFill>
            </a:endParaRPr>
          </a:p>
        </p:txBody>
      </p:sp>
      <p:sp>
        <p:nvSpPr>
          <p:cNvPr id="113" name="Google Shape;113;p18"/>
          <p:cNvSpPr txBox="1"/>
          <p:nvPr/>
        </p:nvSpPr>
        <p:spPr>
          <a:xfrm>
            <a:off x="1025850" y="1537000"/>
            <a:ext cx="62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XX%</a:t>
            </a:r>
            <a:endParaRPr>
              <a:solidFill>
                <a:schemeClr val="lt1"/>
              </a:solidFill>
            </a:endParaRPr>
          </a:p>
        </p:txBody>
      </p:sp>
      <p:sp>
        <p:nvSpPr>
          <p:cNvPr id="114" name="Google Shape;114;p18"/>
          <p:cNvSpPr txBox="1"/>
          <p:nvPr/>
        </p:nvSpPr>
        <p:spPr>
          <a:xfrm>
            <a:off x="1025850" y="1123200"/>
            <a:ext cx="62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XX%</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9"/>
          <p:cNvPicPr preferRelativeResize="0"/>
          <p:nvPr/>
        </p:nvPicPr>
        <p:blipFill>
          <a:blip r:embed="rId3">
            <a:alphaModFix/>
          </a:blip>
          <a:stretch>
            <a:fillRect/>
          </a:stretch>
        </p:blipFill>
        <p:spPr>
          <a:xfrm>
            <a:off x="8659479" y="4568870"/>
            <a:ext cx="256666" cy="372100"/>
          </a:xfrm>
          <a:prstGeom prst="rect">
            <a:avLst/>
          </a:prstGeom>
          <a:noFill/>
          <a:ln>
            <a:noFill/>
          </a:ln>
        </p:spPr>
      </p:pic>
      <p:sp>
        <p:nvSpPr>
          <p:cNvPr id="120" name="Google Shape;120;p19"/>
          <p:cNvSpPr txBox="1">
            <a:spLocks noGrp="1"/>
          </p:cNvSpPr>
          <p:nvPr>
            <p:ph type="title"/>
          </p:nvPr>
        </p:nvSpPr>
        <p:spPr>
          <a:xfrm rot="-5400000">
            <a:off x="6697725" y="2048275"/>
            <a:ext cx="41802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Budget</a:t>
            </a:r>
            <a:endParaRPr sz="2000" b="1">
              <a:solidFill>
                <a:schemeClr val="accent5"/>
              </a:solidFill>
              <a:latin typeface="Open Sans"/>
              <a:ea typeface="Open Sans"/>
              <a:cs typeface="Open Sans"/>
              <a:sym typeface="Open Sans"/>
            </a:endParaRPr>
          </a:p>
        </p:txBody>
      </p:sp>
      <p:sp>
        <p:nvSpPr>
          <p:cNvPr id="121" name="Google Shape;121;p19"/>
          <p:cNvSpPr/>
          <p:nvPr/>
        </p:nvSpPr>
        <p:spPr>
          <a:xfrm>
            <a:off x="653688" y="455600"/>
            <a:ext cx="7836600" cy="1288500"/>
          </a:xfrm>
          <a:prstGeom prst="wedgeRoundRectCallout">
            <a:avLst>
              <a:gd name="adj1" fmla="val -3879"/>
              <a:gd name="adj2" fmla="val 7414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Use this space to detail how much this will cost, where the money will come from, and if you’ll need additional budget. Include also </a:t>
            </a:r>
            <a:r>
              <a:rPr lang="en" i="1"/>
              <a:t>when</a:t>
            </a:r>
            <a:r>
              <a:rPr lang="en"/>
              <a:t> you need it.</a:t>
            </a:r>
            <a:endParaRPr/>
          </a:p>
          <a:p>
            <a:pPr marL="0" lvl="0" indent="0" algn="l" rtl="0">
              <a:spcBef>
                <a:spcPts val="0"/>
              </a:spcBef>
              <a:spcAft>
                <a:spcPts val="0"/>
              </a:spcAft>
              <a:buNone/>
            </a:pPr>
            <a:endParaRPr/>
          </a:p>
          <a:p>
            <a:pPr marL="0" lvl="0" indent="0" algn="l" rtl="0">
              <a:spcBef>
                <a:spcPts val="0"/>
              </a:spcBef>
              <a:spcAft>
                <a:spcPts val="0"/>
              </a:spcAft>
              <a:buNone/>
            </a:pPr>
            <a:r>
              <a:rPr lang="en"/>
              <a:t>Consider if a budget needs to be requested in a lump sum or over the course of several periods. Generally, robust programs allot 1-3% of payroll towards rewards.</a:t>
            </a:r>
            <a:endParaRPr/>
          </a:p>
        </p:txBody>
      </p:sp>
      <p:graphicFrame>
        <p:nvGraphicFramePr>
          <p:cNvPr id="122" name="Google Shape;122;p19"/>
          <p:cNvGraphicFramePr/>
          <p:nvPr/>
        </p:nvGraphicFramePr>
        <p:xfrm>
          <a:off x="1448913" y="2002750"/>
          <a:ext cx="6246175" cy="2687235"/>
        </p:xfrm>
        <a:graphic>
          <a:graphicData uri="http://schemas.openxmlformats.org/drawingml/2006/table">
            <a:tbl>
              <a:tblPr>
                <a:noFill/>
                <a:tableStyleId>{FA699B92-41FD-4508-A23E-32C38E9F4A81}</a:tableStyleId>
              </a:tblPr>
              <a:tblGrid>
                <a:gridCol w="4912325">
                  <a:extLst>
                    <a:ext uri="{9D8B030D-6E8A-4147-A177-3AD203B41FA5}">
                      <a16:colId xmlns:a16="http://schemas.microsoft.com/office/drawing/2014/main" val="20000"/>
                    </a:ext>
                  </a:extLst>
                </a:gridCol>
                <a:gridCol w="1333850">
                  <a:extLst>
                    <a:ext uri="{9D8B030D-6E8A-4147-A177-3AD203B41FA5}">
                      <a16:colId xmlns:a16="http://schemas.microsoft.com/office/drawing/2014/main" val="20001"/>
                    </a:ext>
                  </a:extLst>
                </a:gridCol>
              </a:tblGrid>
              <a:tr h="589625">
                <a:tc>
                  <a:txBody>
                    <a:bodyPr/>
                    <a:lstStyle/>
                    <a:p>
                      <a:pPr marL="0" lvl="0" indent="0" algn="ctr" rtl="0">
                        <a:spcBef>
                          <a:spcPts val="0"/>
                        </a:spcBef>
                        <a:spcAft>
                          <a:spcPts val="0"/>
                        </a:spcAft>
                        <a:buNone/>
                      </a:pP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Cost, in thousands</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32450">
                <a:tc>
                  <a:txBody>
                    <a:bodyPr/>
                    <a:lstStyle/>
                    <a:p>
                      <a:pPr marL="0" lvl="0" indent="0" algn="l" rtl="0">
                        <a:spcBef>
                          <a:spcPts val="0"/>
                        </a:spcBef>
                        <a:spcAft>
                          <a:spcPts val="0"/>
                        </a:spcAft>
                        <a:buNone/>
                      </a:pPr>
                      <a:r>
                        <a:rPr lang="en"/>
                        <a:t>New, Streamlined Rewards and Recognition Program</a:t>
                      </a:r>
                      <a:endParaRPr/>
                    </a:p>
                    <a:p>
                      <a:pPr marL="0" lvl="0" indent="0" algn="l" rtl="0">
                        <a:spcBef>
                          <a:spcPts val="0"/>
                        </a:spcBef>
                        <a:spcAft>
                          <a:spcPts val="0"/>
                        </a:spcAft>
                        <a:buNone/>
                      </a:pPr>
                      <a:r>
                        <a:rPr lang="en"/>
                        <a:t>         Fees &amp; Subscription</a:t>
                      </a:r>
                      <a:endParaRPr/>
                    </a:p>
                    <a:p>
                      <a:pPr marL="0" lvl="0" indent="0" algn="l" rtl="0">
                        <a:spcBef>
                          <a:spcPts val="0"/>
                        </a:spcBef>
                        <a:spcAft>
                          <a:spcPts val="0"/>
                        </a:spcAft>
                        <a:buNone/>
                      </a:pPr>
                      <a:r>
                        <a:rPr lang="en"/>
                        <a:t>         Onboarding</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
                        <a:t>3,000</a:t>
                      </a:r>
                      <a:endParaRPr/>
                    </a:p>
                    <a:p>
                      <a:pPr marL="0" lvl="0" indent="0" algn="r" rtl="0">
                        <a:spcBef>
                          <a:spcPts val="0"/>
                        </a:spcBef>
                        <a:spcAft>
                          <a:spcPts val="0"/>
                        </a:spcAft>
                        <a:buNone/>
                      </a:pPr>
                      <a:r>
                        <a:rPr lang="en"/>
                        <a:t>50</a:t>
                      </a:r>
                      <a:endParaRPr/>
                    </a:p>
                    <a:p>
                      <a:pPr marL="0" lvl="0" indent="0" algn="r" rtl="0">
                        <a:spcBef>
                          <a:spcPts val="0"/>
                        </a:spcBef>
                        <a:spcAft>
                          <a:spcPts val="0"/>
                        </a:spcAft>
                        <a:buNone/>
                      </a:pPr>
                      <a:r>
                        <a:rPr lang="en"/>
                        <a:t>15</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31825">
                <a:tc>
                  <a:txBody>
                    <a:bodyPr/>
                    <a:lstStyle/>
                    <a:p>
                      <a:pPr marL="0" lvl="0" indent="0" algn="l" rtl="0">
                        <a:spcBef>
                          <a:spcPts val="0"/>
                        </a:spcBef>
                        <a:spcAft>
                          <a:spcPts val="0"/>
                        </a:spcAft>
                        <a:buNone/>
                      </a:pPr>
                      <a:r>
                        <a:rPr lang="en" i="1"/>
                        <a:t>Existing Rewards and Recognition Program</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 i="1"/>
                        <a:t>-(2,900)</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b="1"/>
                        <a:t>Additional Budget Requested, $</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 b="1"/>
                        <a:t>165</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26700">
                <a:tc>
                  <a:txBody>
                    <a:bodyPr/>
                    <a:lstStyle/>
                    <a:p>
                      <a:pPr marL="0" lvl="0" indent="0" algn="l" rtl="0">
                        <a:spcBef>
                          <a:spcPts val="0"/>
                        </a:spcBef>
                        <a:spcAft>
                          <a:spcPts val="0"/>
                        </a:spcAft>
                        <a:buNone/>
                      </a:pPr>
                      <a:r>
                        <a:rPr lang="en" b="1"/>
                        <a:t>Recurring Cost as % of Payroll (2023)</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 sz="1600" b="1"/>
                        <a:t>3%</a:t>
                      </a:r>
                      <a:endParaRPr sz="16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7" name="Google Shape;127;p20"/>
          <p:cNvGrpSpPr/>
          <p:nvPr/>
        </p:nvGrpSpPr>
        <p:grpSpPr>
          <a:xfrm>
            <a:off x="6112041" y="1476568"/>
            <a:ext cx="2604522" cy="2460300"/>
            <a:chOff x="6254516" y="1318143"/>
            <a:chExt cx="2604522" cy="2460300"/>
          </a:xfrm>
        </p:grpSpPr>
        <p:sp>
          <p:nvSpPr>
            <p:cNvPr id="128" name="Google Shape;128;p20"/>
            <p:cNvSpPr/>
            <p:nvPr/>
          </p:nvSpPr>
          <p:spPr>
            <a:xfrm rot="2700000">
              <a:off x="7239866" y="1053398"/>
              <a:ext cx="489601" cy="2989789"/>
            </a:xfrm>
            <a:prstGeom prst="roundRect">
              <a:avLst>
                <a:gd name="adj" fmla="val 50000"/>
              </a:avLst>
            </a:prstGeom>
            <a:solidFill>
              <a:srgbClr val="98D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644396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07BF3"/>
                  </a:solidFill>
                  <a:latin typeface="Roboto"/>
                  <a:ea typeface="Roboto"/>
                  <a:cs typeface="Roboto"/>
                  <a:sym typeface="Roboto"/>
                </a:rPr>
                <a:t>5</a:t>
              </a:r>
              <a:endParaRPr sz="900" b="1">
                <a:solidFill>
                  <a:srgbClr val="307BF3"/>
                </a:solidFill>
                <a:latin typeface="Roboto"/>
                <a:ea typeface="Roboto"/>
                <a:cs typeface="Roboto"/>
                <a:sym typeface="Roboto"/>
              </a:endParaRPr>
            </a:p>
          </p:txBody>
        </p:sp>
        <p:sp>
          <p:nvSpPr>
            <p:cNvPr id="130" name="Google Shape;130;p20"/>
            <p:cNvSpPr txBox="1"/>
            <p:nvPr/>
          </p:nvSpPr>
          <p:spPr>
            <a:xfrm rot="-2700000">
              <a:off x="6375763" y="2297099"/>
              <a:ext cx="2378424"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Measure The Results</a:t>
              </a:r>
              <a:endParaRPr sz="1100" b="1">
                <a:solidFill>
                  <a:srgbClr val="FFFFFF"/>
                </a:solidFill>
                <a:latin typeface="Roboto"/>
                <a:ea typeface="Roboto"/>
                <a:cs typeface="Roboto"/>
                <a:sym typeface="Roboto"/>
              </a:endParaRPr>
            </a:p>
          </p:txBody>
        </p:sp>
        <p:sp>
          <p:nvSpPr>
            <p:cNvPr id="131" name="Google Shape;131;p20"/>
            <p:cNvSpPr txBox="1"/>
            <p:nvPr/>
          </p:nvSpPr>
          <p:spPr>
            <a:xfrm rot="-2700000">
              <a:off x="6788358" y="2571061"/>
              <a:ext cx="2242660" cy="4425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sz="800" b="1">
                <a:latin typeface="Roboto"/>
                <a:ea typeface="Roboto"/>
                <a:cs typeface="Roboto"/>
                <a:sym typeface="Roboto"/>
              </a:endParaRPr>
            </a:p>
          </p:txBody>
        </p:sp>
      </p:grpSp>
      <p:grpSp>
        <p:nvGrpSpPr>
          <p:cNvPr id="132" name="Google Shape;132;p20"/>
          <p:cNvGrpSpPr/>
          <p:nvPr/>
        </p:nvGrpSpPr>
        <p:grpSpPr>
          <a:xfrm>
            <a:off x="3270126" y="1476568"/>
            <a:ext cx="2460300" cy="2460300"/>
            <a:chOff x="3269751" y="1318143"/>
            <a:chExt cx="2460300" cy="2460300"/>
          </a:xfrm>
        </p:grpSpPr>
        <p:sp>
          <p:nvSpPr>
            <p:cNvPr id="133" name="Google Shape;133;p20"/>
            <p:cNvSpPr/>
            <p:nvPr/>
          </p:nvSpPr>
          <p:spPr>
            <a:xfrm rot="2700000">
              <a:off x="4255100" y="1053398"/>
              <a:ext cx="489601" cy="2989789"/>
            </a:xfrm>
            <a:prstGeom prst="roundRect">
              <a:avLst>
                <a:gd name="adj" fmla="val 50000"/>
              </a:avLst>
            </a:prstGeom>
            <a:solidFill>
              <a:srgbClr val="53C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3459197"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0D5DDF"/>
                  </a:solidFill>
                  <a:latin typeface="Roboto"/>
                  <a:ea typeface="Roboto"/>
                  <a:cs typeface="Roboto"/>
                  <a:sym typeface="Roboto"/>
                </a:rPr>
                <a:t>3</a:t>
              </a:r>
              <a:endParaRPr sz="900" b="1">
                <a:solidFill>
                  <a:srgbClr val="0D5DDF"/>
                </a:solidFill>
                <a:latin typeface="Roboto"/>
                <a:ea typeface="Roboto"/>
                <a:cs typeface="Roboto"/>
                <a:sym typeface="Roboto"/>
              </a:endParaRPr>
            </a:p>
          </p:txBody>
        </p:sp>
        <p:sp>
          <p:nvSpPr>
            <p:cNvPr id="135" name="Google Shape;135;p20"/>
            <p:cNvSpPr txBox="1"/>
            <p:nvPr/>
          </p:nvSpPr>
          <p:spPr>
            <a:xfrm rot="-2700000">
              <a:off x="3404724" y="2302799"/>
              <a:ext cx="2362302"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Partnership Conversations</a:t>
              </a:r>
              <a:endParaRPr sz="1100" b="1">
                <a:solidFill>
                  <a:srgbClr val="FFFFFF"/>
                </a:solidFill>
                <a:latin typeface="Roboto"/>
                <a:ea typeface="Roboto"/>
                <a:cs typeface="Roboto"/>
                <a:sym typeface="Roboto"/>
              </a:endParaRPr>
            </a:p>
          </p:txBody>
        </p:sp>
      </p:grpSp>
      <p:grpSp>
        <p:nvGrpSpPr>
          <p:cNvPr id="136" name="Google Shape;136;p20"/>
          <p:cNvGrpSpPr/>
          <p:nvPr/>
        </p:nvGrpSpPr>
        <p:grpSpPr>
          <a:xfrm>
            <a:off x="1634151" y="1476568"/>
            <a:ext cx="2460300" cy="2460300"/>
            <a:chOff x="1776626" y="1318143"/>
            <a:chExt cx="2460300" cy="2460300"/>
          </a:xfrm>
        </p:grpSpPr>
        <p:grpSp>
          <p:nvGrpSpPr>
            <p:cNvPr id="137" name="Google Shape;137;p20"/>
            <p:cNvGrpSpPr/>
            <p:nvPr/>
          </p:nvGrpSpPr>
          <p:grpSpPr>
            <a:xfrm>
              <a:off x="1776626" y="1318143"/>
              <a:ext cx="2460300" cy="2460300"/>
              <a:chOff x="1776626" y="1318143"/>
              <a:chExt cx="2460300" cy="2460300"/>
            </a:xfrm>
          </p:grpSpPr>
          <p:sp>
            <p:nvSpPr>
              <p:cNvPr id="138" name="Google Shape;138;p20"/>
              <p:cNvSpPr/>
              <p:nvPr/>
            </p:nvSpPr>
            <p:spPr>
              <a:xfrm rot="2700000">
                <a:off x="2761975" y="1053398"/>
                <a:ext cx="489601" cy="2989789"/>
              </a:xfrm>
              <a:prstGeom prst="roundRect">
                <a:avLst>
                  <a:gd name="adj" fmla="val 50000"/>
                </a:avLst>
              </a:prstGeom>
              <a:solidFill>
                <a:srgbClr val="327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txBox="1"/>
              <p:nvPr/>
            </p:nvSpPr>
            <p:spPr>
              <a:xfrm rot="-2700000">
                <a:off x="1899549" y="2297849"/>
                <a:ext cx="2376303"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Scope</a:t>
                </a:r>
                <a:endParaRPr sz="1100" b="1">
                  <a:solidFill>
                    <a:srgbClr val="FFFFFF"/>
                  </a:solidFill>
                  <a:latin typeface="Roboto"/>
                  <a:ea typeface="Roboto"/>
                  <a:cs typeface="Roboto"/>
                  <a:sym typeface="Roboto"/>
                </a:endParaRPr>
              </a:p>
            </p:txBody>
          </p:sp>
        </p:grpSp>
        <p:sp>
          <p:nvSpPr>
            <p:cNvPr id="140" name="Google Shape;140;p20"/>
            <p:cNvSpPr/>
            <p:nvPr/>
          </p:nvSpPr>
          <p:spPr>
            <a:xfrm>
              <a:off x="196607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0C58D3"/>
                  </a:solidFill>
                  <a:latin typeface="Roboto"/>
                  <a:ea typeface="Roboto"/>
                  <a:cs typeface="Roboto"/>
                  <a:sym typeface="Roboto"/>
                </a:rPr>
                <a:t>2</a:t>
              </a:r>
              <a:endParaRPr sz="900" b="1">
                <a:solidFill>
                  <a:srgbClr val="0C58D3"/>
                </a:solidFill>
                <a:latin typeface="Roboto"/>
                <a:ea typeface="Roboto"/>
                <a:cs typeface="Roboto"/>
                <a:sym typeface="Roboto"/>
              </a:endParaRPr>
            </a:p>
          </p:txBody>
        </p:sp>
      </p:grpSp>
      <p:grpSp>
        <p:nvGrpSpPr>
          <p:cNvPr id="141" name="Google Shape;141;p20"/>
          <p:cNvGrpSpPr/>
          <p:nvPr/>
        </p:nvGrpSpPr>
        <p:grpSpPr>
          <a:xfrm>
            <a:off x="142484" y="1476568"/>
            <a:ext cx="2604522" cy="2460300"/>
            <a:chOff x="284959" y="1318143"/>
            <a:chExt cx="2604522" cy="2460300"/>
          </a:xfrm>
        </p:grpSpPr>
        <p:sp>
          <p:nvSpPr>
            <p:cNvPr id="142" name="Google Shape;142;p20"/>
            <p:cNvSpPr/>
            <p:nvPr/>
          </p:nvSpPr>
          <p:spPr>
            <a:xfrm rot="2700000">
              <a:off x="1270309" y="1053398"/>
              <a:ext cx="489601" cy="2989789"/>
            </a:xfrm>
            <a:prstGeom prst="roundRect">
              <a:avLst>
                <a:gd name="adj" fmla="val 50000"/>
              </a:avLst>
            </a:prstGeom>
            <a:solidFill>
              <a:srgbClr val="214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472955"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0944A1"/>
                  </a:solidFill>
                  <a:latin typeface="Roboto"/>
                  <a:ea typeface="Roboto"/>
                  <a:cs typeface="Roboto"/>
                  <a:sym typeface="Roboto"/>
                </a:rPr>
                <a:t>1</a:t>
              </a:r>
              <a:endParaRPr sz="900" b="1">
                <a:solidFill>
                  <a:srgbClr val="0944A1"/>
                </a:solidFill>
                <a:latin typeface="Roboto"/>
                <a:ea typeface="Roboto"/>
                <a:cs typeface="Roboto"/>
                <a:sym typeface="Roboto"/>
              </a:endParaRPr>
            </a:p>
          </p:txBody>
        </p:sp>
        <p:sp>
          <p:nvSpPr>
            <p:cNvPr id="144" name="Google Shape;144;p20"/>
            <p:cNvSpPr txBox="1"/>
            <p:nvPr/>
          </p:nvSpPr>
          <p:spPr>
            <a:xfrm rot="-2700000">
              <a:off x="414317" y="2300549"/>
              <a:ext cx="2368666"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Goals</a:t>
              </a:r>
              <a:endParaRPr sz="1100" b="1">
                <a:solidFill>
                  <a:srgbClr val="FFFFFF"/>
                </a:solidFill>
                <a:latin typeface="Roboto"/>
                <a:ea typeface="Roboto"/>
                <a:cs typeface="Roboto"/>
                <a:sym typeface="Roboto"/>
              </a:endParaRPr>
            </a:p>
          </p:txBody>
        </p:sp>
        <p:sp>
          <p:nvSpPr>
            <p:cNvPr id="145" name="Google Shape;145;p20"/>
            <p:cNvSpPr txBox="1"/>
            <p:nvPr/>
          </p:nvSpPr>
          <p:spPr>
            <a:xfrm rot="-2700000">
              <a:off x="818801" y="2571061"/>
              <a:ext cx="2242660" cy="4425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sz="800" b="1">
                <a:latin typeface="Roboto"/>
                <a:ea typeface="Roboto"/>
                <a:cs typeface="Roboto"/>
                <a:sym typeface="Roboto"/>
              </a:endParaRPr>
            </a:p>
          </p:txBody>
        </p:sp>
      </p:grpSp>
      <p:pic>
        <p:nvPicPr>
          <p:cNvPr id="146" name="Google Shape;146;p20"/>
          <p:cNvPicPr preferRelativeResize="0"/>
          <p:nvPr/>
        </p:nvPicPr>
        <p:blipFill>
          <a:blip r:embed="rId3">
            <a:alphaModFix/>
          </a:blip>
          <a:stretch>
            <a:fillRect/>
          </a:stretch>
        </p:blipFill>
        <p:spPr>
          <a:xfrm>
            <a:off x="8659479" y="4568870"/>
            <a:ext cx="256666" cy="372100"/>
          </a:xfrm>
          <a:prstGeom prst="rect">
            <a:avLst/>
          </a:prstGeom>
          <a:noFill/>
          <a:ln>
            <a:noFill/>
          </a:ln>
        </p:spPr>
      </p:pic>
      <p:grpSp>
        <p:nvGrpSpPr>
          <p:cNvPr id="147" name="Google Shape;147;p20"/>
          <p:cNvGrpSpPr/>
          <p:nvPr/>
        </p:nvGrpSpPr>
        <p:grpSpPr>
          <a:xfrm>
            <a:off x="4618943" y="1476568"/>
            <a:ext cx="2460300" cy="2460300"/>
            <a:chOff x="4761418" y="1318143"/>
            <a:chExt cx="2460300" cy="2460300"/>
          </a:xfrm>
        </p:grpSpPr>
        <p:sp>
          <p:nvSpPr>
            <p:cNvPr id="148" name="Google Shape;148;p20"/>
            <p:cNvSpPr/>
            <p:nvPr/>
          </p:nvSpPr>
          <p:spPr>
            <a:xfrm rot="2700000">
              <a:off x="5746767" y="1053398"/>
              <a:ext cx="489601" cy="2989789"/>
            </a:xfrm>
            <a:prstGeom prst="roundRect">
              <a:avLst>
                <a:gd name="adj" fmla="val 50000"/>
              </a:avLst>
            </a:prstGeom>
            <a:solidFill>
              <a:srgbClr val="60B7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4950863"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0E65F0"/>
                  </a:solidFill>
                  <a:latin typeface="Roboto"/>
                  <a:ea typeface="Roboto"/>
                  <a:cs typeface="Roboto"/>
                  <a:sym typeface="Roboto"/>
                </a:rPr>
                <a:t>4</a:t>
              </a:r>
              <a:endParaRPr sz="900" b="1">
                <a:solidFill>
                  <a:srgbClr val="0E65F0"/>
                </a:solidFill>
                <a:latin typeface="Roboto"/>
                <a:ea typeface="Roboto"/>
                <a:cs typeface="Roboto"/>
                <a:sym typeface="Roboto"/>
              </a:endParaRPr>
            </a:p>
          </p:txBody>
        </p:sp>
        <p:sp>
          <p:nvSpPr>
            <p:cNvPr id="150" name="Google Shape;150;p20"/>
            <p:cNvSpPr txBox="1"/>
            <p:nvPr/>
          </p:nvSpPr>
          <p:spPr>
            <a:xfrm rot="-2700000">
              <a:off x="4869831" y="2238597"/>
              <a:ext cx="2543887"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Program Communication &amp; Launch</a:t>
              </a:r>
              <a:endParaRPr sz="1100" b="1">
                <a:solidFill>
                  <a:srgbClr val="FFFFFF"/>
                </a:solidFill>
                <a:latin typeface="Roboto"/>
                <a:ea typeface="Roboto"/>
                <a:cs typeface="Roboto"/>
                <a:sym typeface="Roboto"/>
              </a:endParaRPr>
            </a:p>
          </p:txBody>
        </p:sp>
      </p:grpSp>
      <p:sp>
        <p:nvSpPr>
          <p:cNvPr id="151" name="Google Shape;151;p20"/>
          <p:cNvSpPr txBox="1">
            <a:spLocks noGrp="1"/>
          </p:cNvSpPr>
          <p:nvPr>
            <p:ph type="title"/>
          </p:nvPr>
        </p:nvSpPr>
        <p:spPr>
          <a:xfrm rot="-5400000">
            <a:off x="7771713" y="3122275"/>
            <a:ext cx="2032200" cy="57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000" b="1">
                <a:solidFill>
                  <a:schemeClr val="accent5"/>
                </a:solidFill>
                <a:latin typeface="Open Sans"/>
                <a:ea typeface="Open Sans"/>
                <a:cs typeface="Open Sans"/>
                <a:sym typeface="Open Sans"/>
              </a:rPr>
              <a:t>Next Steps</a:t>
            </a:r>
            <a:endParaRPr sz="2000" b="1">
              <a:solidFill>
                <a:schemeClr val="accent5"/>
              </a:solidFill>
              <a:latin typeface="Open Sans"/>
              <a:ea typeface="Open Sans"/>
              <a:cs typeface="Open Sans"/>
              <a:sym typeface="Open Sans"/>
            </a:endParaRPr>
          </a:p>
        </p:txBody>
      </p:sp>
      <p:sp>
        <p:nvSpPr>
          <p:cNvPr id="152" name="Google Shape;152;p20"/>
          <p:cNvSpPr/>
          <p:nvPr/>
        </p:nvSpPr>
        <p:spPr>
          <a:xfrm>
            <a:off x="961263" y="549225"/>
            <a:ext cx="5088000" cy="558300"/>
          </a:xfrm>
          <a:prstGeom prst="wedgeRoundRectCallout">
            <a:avLst>
              <a:gd name="adj1" fmla="val 36270"/>
              <a:gd name="adj2" fmla="val 115216"/>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t>Be clear with what needs to happen next, and what to expect in future stages.</a:t>
            </a:r>
            <a:endParaRPr sz="1100" dirty="0"/>
          </a:p>
        </p:txBody>
      </p:sp>
      <p:sp>
        <p:nvSpPr>
          <p:cNvPr id="153" name="Google Shape;153;p20"/>
          <p:cNvSpPr/>
          <p:nvPr/>
        </p:nvSpPr>
        <p:spPr>
          <a:xfrm rot="-2700000">
            <a:off x="604474" y="2755177"/>
            <a:ext cx="2434851" cy="481115"/>
          </a:xfrm>
          <a:prstGeom prst="wedgeRoundRectCallout">
            <a:avLst>
              <a:gd name="adj1" fmla="val -59248"/>
              <a:gd name="adj2" fmla="val -4903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t>Are you hoping to improve retention? Create a more engaged workforce? Better align your team around your core values and goals?</a:t>
            </a:r>
            <a:endParaRPr sz="800"/>
          </a:p>
        </p:txBody>
      </p:sp>
      <p:sp>
        <p:nvSpPr>
          <p:cNvPr id="154" name="Google Shape;154;p20"/>
          <p:cNvSpPr/>
          <p:nvPr/>
        </p:nvSpPr>
        <p:spPr>
          <a:xfrm rot="-2700000">
            <a:off x="2216251" y="2672833"/>
            <a:ext cx="2434851" cy="571908"/>
          </a:xfrm>
          <a:prstGeom prst="wedgeRoundRectCallout">
            <a:avLst>
              <a:gd name="adj1" fmla="val -59248"/>
              <a:gd name="adj2" fmla="val -4903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t>Consider things like: budget, awards preference, expected programs? Do you need a Milestones/Service Awards program, Peer-to-Peer Recognition? Bulk rewards?</a:t>
            </a:r>
            <a:endParaRPr sz="800"/>
          </a:p>
        </p:txBody>
      </p:sp>
      <p:sp>
        <p:nvSpPr>
          <p:cNvPr id="155" name="Google Shape;155;p20"/>
          <p:cNvSpPr/>
          <p:nvPr/>
        </p:nvSpPr>
        <p:spPr>
          <a:xfrm rot="-2700000">
            <a:off x="3770125" y="2703524"/>
            <a:ext cx="2434851" cy="362322"/>
          </a:xfrm>
          <a:prstGeom prst="wedgeRoundRectCallout">
            <a:avLst>
              <a:gd name="adj1" fmla="val -59248"/>
              <a:gd name="adj2" fmla="val -4903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t>Collaborate with the right vendor to see how they can help you reach your objectives.</a:t>
            </a:r>
            <a:endParaRPr sz="800"/>
          </a:p>
        </p:txBody>
      </p:sp>
      <p:sp>
        <p:nvSpPr>
          <p:cNvPr id="156" name="Google Shape;156;p20"/>
          <p:cNvSpPr/>
          <p:nvPr/>
        </p:nvSpPr>
        <p:spPr>
          <a:xfrm rot="-2700000">
            <a:off x="5210424" y="2644127"/>
            <a:ext cx="2434851" cy="481115"/>
          </a:xfrm>
          <a:prstGeom prst="wedgeRoundRectCallout">
            <a:avLst>
              <a:gd name="adj1" fmla="val -59248"/>
              <a:gd name="adj2" fmla="val -4903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t>Make sure all stakeholders are aware of objectives, what is expected of them, and why their participation will be beneficial for them. </a:t>
            </a:r>
            <a:endParaRPr sz="800"/>
          </a:p>
        </p:txBody>
      </p:sp>
      <p:sp>
        <p:nvSpPr>
          <p:cNvPr id="157" name="Google Shape;157;p20"/>
          <p:cNvSpPr/>
          <p:nvPr/>
        </p:nvSpPr>
        <p:spPr>
          <a:xfrm rot="-2700000">
            <a:off x="6721051" y="2672833"/>
            <a:ext cx="2434851" cy="571908"/>
          </a:xfrm>
          <a:prstGeom prst="wedgeRoundRectCallout">
            <a:avLst>
              <a:gd name="adj1" fmla="val -59248"/>
              <a:gd name="adj2" fmla="val -4903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t>Before launching, make sure you have a plan on how to measure the effectiveness of your program, then tweak things over time to see what works best for your team.</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1"/>
          <p:cNvPicPr preferRelativeResize="0"/>
          <p:nvPr/>
        </p:nvPicPr>
        <p:blipFill>
          <a:blip r:embed="rId3">
            <a:alphaModFix amt="24000"/>
          </a:blip>
          <a:stretch>
            <a:fillRect/>
          </a:stretch>
        </p:blipFill>
        <p:spPr>
          <a:xfrm>
            <a:off x="0" y="0"/>
            <a:ext cx="9218530" cy="5143500"/>
          </a:xfrm>
          <a:prstGeom prst="rect">
            <a:avLst/>
          </a:prstGeom>
          <a:noFill/>
          <a:ln>
            <a:noFill/>
          </a:ln>
        </p:spPr>
      </p:pic>
      <p:sp>
        <p:nvSpPr>
          <p:cNvPr id="163" name="Google Shape;163;p21"/>
          <p:cNvSpPr txBox="1">
            <a:spLocks noGrp="1"/>
          </p:cNvSpPr>
          <p:nvPr>
            <p:ph type="title"/>
          </p:nvPr>
        </p:nvSpPr>
        <p:spPr>
          <a:xfrm>
            <a:off x="2811600" y="2072100"/>
            <a:ext cx="35208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5000">
                <a:solidFill>
                  <a:schemeClr val="accent5"/>
                </a:solidFill>
                <a:latin typeface="Open Sans SemiBold"/>
                <a:ea typeface="Open Sans SemiBold"/>
                <a:cs typeface="Open Sans SemiBold"/>
                <a:sym typeface="Open Sans SemiBold"/>
              </a:rPr>
              <a:t>Appendix</a:t>
            </a:r>
            <a:endParaRPr sz="5000">
              <a:solidFill>
                <a:schemeClr val="accent5"/>
              </a:solidFill>
              <a:latin typeface="Open Sans SemiBold"/>
              <a:ea typeface="Open Sans SemiBold"/>
              <a:cs typeface="Open Sans SemiBold"/>
              <a:sym typeface="Open Sans SemiBold"/>
            </a:endParaRPr>
          </a:p>
        </p:txBody>
      </p:sp>
      <p:pic>
        <p:nvPicPr>
          <p:cNvPr id="164" name="Google Shape;164;p21"/>
          <p:cNvPicPr preferRelativeResize="0"/>
          <p:nvPr/>
        </p:nvPicPr>
        <p:blipFill>
          <a:blip r:embed="rId4">
            <a:alphaModFix/>
          </a:blip>
          <a:stretch>
            <a:fillRect/>
          </a:stretch>
        </p:blipFill>
        <p:spPr>
          <a:xfrm>
            <a:off x="8659479" y="4568870"/>
            <a:ext cx="256666" cy="372100"/>
          </a:xfrm>
          <a:prstGeom prst="rect">
            <a:avLst/>
          </a:prstGeom>
          <a:noFill/>
          <a:ln>
            <a:noFill/>
          </a:ln>
        </p:spPr>
      </p:pic>
      <p:sp>
        <p:nvSpPr>
          <p:cNvPr id="2" name="Google Shape;152;p20">
            <a:extLst>
              <a:ext uri="{FF2B5EF4-FFF2-40B4-BE49-F238E27FC236}">
                <a16:creationId xmlns:a16="http://schemas.microsoft.com/office/drawing/2014/main" id="{630239D8-B579-7970-702A-E9C26488B509}"/>
              </a:ext>
            </a:extLst>
          </p:cNvPr>
          <p:cNvSpPr/>
          <p:nvPr/>
        </p:nvSpPr>
        <p:spPr>
          <a:xfrm>
            <a:off x="961263" y="549225"/>
            <a:ext cx="5088000" cy="558300"/>
          </a:xfrm>
          <a:prstGeom prst="wedgeRoundRectCallout">
            <a:avLst>
              <a:gd name="adj1" fmla="val 36270"/>
              <a:gd name="adj2" fmla="val 115216"/>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t>This section contains some additional optional statistics and data to help underline the case for recognition. Include the ones that work for you, add some of your own, and remove the ones that aren’t relevant</a:t>
            </a:r>
            <a:endParaRPr sz="11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5214</Words>
  <Application>Microsoft Macintosh PowerPoint</Application>
  <PresentationFormat>On-screen Show (16:9)</PresentationFormat>
  <Paragraphs>507</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Open Sans</vt:lpstr>
      <vt:lpstr>Open Sans SemiBold</vt:lpstr>
      <vt:lpstr>Arial</vt:lpstr>
      <vt:lpstr>Roboto</vt:lpstr>
      <vt:lpstr>Simple Light</vt:lpstr>
      <vt:lpstr>Company Name</vt:lpstr>
      <vt:lpstr>Why Recognition?</vt:lpstr>
      <vt:lpstr>Problem Summary</vt:lpstr>
      <vt:lpstr>The Price of Disengagement</vt:lpstr>
      <vt:lpstr>Opportunity</vt:lpstr>
      <vt:lpstr>Project Impact</vt:lpstr>
      <vt:lpstr>Budget</vt:lpstr>
      <vt:lpstr>Next Steps</vt:lpstr>
      <vt:lpstr>Appendix</vt:lpstr>
      <vt:lpstr>Appendix A</vt:lpstr>
      <vt:lpstr>TODAY’S EXPECTATIONS </vt:lpstr>
      <vt:lpstr>OPPORTUNITY</vt:lpstr>
      <vt:lpstr>Appendix D</vt:lpstr>
      <vt:lpstr>Appendix E</vt:lpstr>
      <vt:lpstr>Appendix E</vt:lpstr>
      <vt:lpstr>Appendix E</vt:lpstr>
      <vt:lpstr>Appendix E</vt:lpstr>
      <vt:lpstr>Appendix E</vt:lpstr>
      <vt:lpstr>Appendix E</vt:lpstr>
      <vt:lpstr>Appendix E</vt:lpstr>
      <vt:lpstr>Appendix E</vt:lpstr>
      <vt:lpstr>Appendix E</vt:lpstr>
      <vt:lpstr>Appendix E</vt:lpstr>
      <vt:lpstr>Appendix 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cp:lastModifiedBy>Conor Moloney</cp:lastModifiedBy>
  <cp:revision>4</cp:revision>
  <dcterms:modified xsi:type="dcterms:W3CDTF">2023-05-26T15:22:26Z</dcterms:modified>
</cp:coreProperties>
</file>